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4"/>
  </p:sldMasterIdLst>
  <p:notesMasterIdLst>
    <p:notesMasterId r:id="rId55"/>
  </p:notesMasterIdLst>
  <p:sldIdLst>
    <p:sldId id="256" r:id="rId5"/>
    <p:sldId id="353" r:id="rId6"/>
    <p:sldId id="326" r:id="rId7"/>
    <p:sldId id="323" r:id="rId8"/>
    <p:sldId id="299" r:id="rId9"/>
    <p:sldId id="321" r:id="rId10"/>
    <p:sldId id="309" r:id="rId11"/>
    <p:sldId id="328" r:id="rId12"/>
    <p:sldId id="355" r:id="rId13"/>
    <p:sldId id="354" r:id="rId14"/>
    <p:sldId id="290" r:id="rId15"/>
    <p:sldId id="298" r:id="rId16"/>
    <p:sldId id="327" r:id="rId17"/>
    <p:sldId id="339" r:id="rId18"/>
    <p:sldId id="312" r:id="rId19"/>
    <p:sldId id="319" r:id="rId20"/>
    <p:sldId id="295" r:id="rId21"/>
    <p:sldId id="330" r:id="rId22"/>
    <p:sldId id="331" r:id="rId23"/>
    <p:sldId id="345" r:id="rId24"/>
    <p:sldId id="340" r:id="rId25"/>
    <p:sldId id="346" r:id="rId26"/>
    <p:sldId id="347" r:id="rId27"/>
    <p:sldId id="341" r:id="rId28"/>
    <p:sldId id="342" r:id="rId29"/>
    <p:sldId id="344" r:id="rId30"/>
    <p:sldId id="356" r:id="rId31"/>
    <p:sldId id="357" r:id="rId32"/>
    <p:sldId id="259" r:id="rId33"/>
    <p:sldId id="358" r:id="rId34"/>
    <p:sldId id="360" r:id="rId35"/>
    <p:sldId id="261" r:id="rId36"/>
    <p:sldId id="263" r:id="rId37"/>
    <p:sldId id="359" r:id="rId38"/>
    <p:sldId id="262" r:id="rId39"/>
    <p:sldId id="264" r:id="rId40"/>
    <p:sldId id="361" r:id="rId41"/>
    <p:sldId id="362" r:id="rId42"/>
    <p:sldId id="363" r:id="rId43"/>
    <p:sldId id="364" r:id="rId44"/>
    <p:sldId id="367" r:id="rId45"/>
    <p:sldId id="368" r:id="rId46"/>
    <p:sldId id="267" r:id="rId47"/>
    <p:sldId id="280" r:id="rId48"/>
    <p:sldId id="370" r:id="rId49"/>
    <p:sldId id="369" r:id="rId50"/>
    <p:sldId id="288" r:id="rId51"/>
    <p:sldId id="365" r:id="rId52"/>
    <p:sldId id="366" r:id="rId53"/>
    <p:sldId id="351"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84C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010" autoAdjust="0"/>
    <p:restoredTop sz="94660"/>
  </p:normalViewPr>
  <p:slideViewPr>
    <p:cSldViewPr snapToGrid="0">
      <p:cViewPr varScale="1">
        <p:scale>
          <a:sx n="62" d="100"/>
          <a:sy n="62" d="100"/>
        </p:scale>
        <p:origin x="3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media/hdphoto1.wdp>
</file>

<file path=ppt/media/image1.jpg>
</file>

<file path=ppt/media/image10.jpeg>
</file>

<file path=ppt/media/image11.jpeg>
</file>

<file path=ppt/media/image12.png>
</file>

<file path=ppt/media/image13.jp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jpeg>
</file>

<file path=ppt/media/image22.png>
</file>

<file path=ppt/media/image23.gif>
</file>

<file path=ppt/media/image24.png>
</file>

<file path=ppt/media/image25.png>
</file>

<file path=ppt/media/image26.jpg>
</file>

<file path=ppt/media/image27.jpeg>
</file>

<file path=ppt/media/image28.png>
</file>

<file path=ppt/media/image29.png>
</file>

<file path=ppt/media/image3.jpg>
</file>

<file path=ppt/media/image30.jpeg>
</file>

<file path=ppt/media/image31.jpeg>
</file>

<file path=ppt/media/image32.jp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gif>
</file>

<file path=ppt/media/image6.jpeg>
</file>

<file path=ppt/media/image7.jpeg>
</file>

<file path=ppt/media/image8.jpeg>
</file>

<file path=ppt/media/image9.jpeg>
</file>

<file path=ppt/media/media1.mp4>
</file>

<file path=ppt/media/media2.mp4>
</file>

<file path=ppt/media/media3.mp4>
</file>

<file path=ppt/media/media4.mp4>
</file>

<file path=ppt/media/media5.mp4>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D8AD2-0547-4A26-B8D8-99751E6A29DB}" type="datetimeFigureOut">
              <a:rPr lang="en-SG" smtClean="0"/>
              <a:t>12/12/2019</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654F17-7E64-4BFE-8907-895F99FCC36B}" type="slidenum">
              <a:rPr lang="en-SG" smtClean="0"/>
              <a:t>‹#›</a:t>
            </a:fld>
            <a:endParaRPr lang="en-SG"/>
          </a:p>
        </p:txBody>
      </p:sp>
    </p:spTree>
    <p:extLst>
      <p:ext uri="{BB962C8B-B14F-4D97-AF65-F5344CB8AC3E}">
        <p14:creationId xmlns:p14="http://schemas.microsoft.com/office/powerpoint/2010/main" val="2679605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49dbef182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49dbef182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2132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80344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278835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36136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085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02486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Talk about using newspaper</a:t>
            </a:r>
            <a:endParaRPr dirty="0"/>
          </a:p>
        </p:txBody>
      </p:sp>
    </p:spTree>
    <p:extLst>
      <p:ext uri="{BB962C8B-B14F-4D97-AF65-F5344CB8AC3E}">
        <p14:creationId xmlns:p14="http://schemas.microsoft.com/office/powerpoint/2010/main" val="9754502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985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52133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72258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548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456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45688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924849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4623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74701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911583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882582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48905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g49d49f88e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 name="Google Shape;48;g49d49f88e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2250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Talk about Rapid Prototyping. (Arduino and also use of single core wires)</a:t>
            </a:r>
            <a:endParaRPr dirty="0"/>
          </a:p>
        </p:txBody>
      </p:sp>
    </p:spTree>
    <p:extLst>
      <p:ext uri="{BB962C8B-B14F-4D97-AF65-F5344CB8AC3E}">
        <p14:creationId xmlns:p14="http://schemas.microsoft.com/office/powerpoint/2010/main" val="27267623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Talk about Rapid Prototyping. (Arduino and also use of single core wires)</a:t>
            </a:r>
            <a:endParaRPr dirty="0"/>
          </a:p>
        </p:txBody>
      </p:sp>
    </p:spTree>
    <p:extLst>
      <p:ext uri="{BB962C8B-B14F-4D97-AF65-F5344CB8AC3E}">
        <p14:creationId xmlns:p14="http://schemas.microsoft.com/office/powerpoint/2010/main" val="436922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67032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Talk about Rapid Prototyping. (Arduino and also use of single core wires)</a:t>
            </a:r>
            <a:endParaRPr dirty="0"/>
          </a:p>
        </p:txBody>
      </p:sp>
    </p:spTree>
    <p:extLst>
      <p:ext uri="{BB962C8B-B14F-4D97-AF65-F5344CB8AC3E}">
        <p14:creationId xmlns:p14="http://schemas.microsoft.com/office/powerpoint/2010/main" val="3090471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42577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31881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9da8539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9da8539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264980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10"/>
        <p:cNvGrpSpPr/>
        <p:nvPr/>
      </p:nvGrpSpPr>
      <p:grpSpPr>
        <a:xfrm>
          <a:off x="0" y="0"/>
          <a:ext cx="0" cy="0"/>
          <a:chOff x="0" y="0"/>
          <a:chExt cx="0" cy="0"/>
        </a:xfrm>
      </p:grpSpPr>
      <p:sp>
        <p:nvSpPr>
          <p:cNvPr id="14" name="Google Shape;14;p2"/>
          <p:cNvSpPr txBox="1"/>
          <p:nvPr/>
        </p:nvSpPr>
        <p:spPr>
          <a:xfrm>
            <a:off x="5927617" y="4016541"/>
            <a:ext cx="540835" cy="1679392"/>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 sz="9600" b="0" dirty="0">
                <a:solidFill>
                  <a:srgbClr val="DB504A"/>
                </a:solidFill>
                <a:latin typeface="Roboto"/>
                <a:ea typeface="Roboto"/>
                <a:cs typeface="Roboto"/>
                <a:sym typeface="Roboto"/>
              </a:rPr>
              <a:t>|</a:t>
            </a:r>
            <a:endParaRPr sz="9600" b="0" dirty="0">
              <a:solidFill>
                <a:srgbClr val="DB504A"/>
              </a:solidFill>
              <a:latin typeface="Roboto"/>
              <a:ea typeface="Roboto"/>
              <a:cs typeface="Roboto"/>
              <a:sym typeface="Roboto"/>
            </a:endParaRPr>
          </a:p>
        </p:txBody>
      </p:sp>
      <p:sp>
        <p:nvSpPr>
          <p:cNvPr id="15" name="Google Shape;15;p2"/>
          <p:cNvSpPr txBox="1">
            <a:spLocks noGrp="1"/>
          </p:cNvSpPr>
          <p:nvPr>
            <p:ph type="title"/>
          </p:nvPr>
        </p:nvSpPr>
        <p:spPr>
          <a:xfrm>
            <a:off x="6547067" y="4349933"/>
            <a:ext cx="3390800" cy="1346000"/>
          </a:xfrm>
          <a:prstGeom prst="rect">
            <a:avLst/>
          </a:prstGeom>
        </p:spPr>
        <p:txBody>
          <a:bodyPr spcFirstLastPara="1" wrap="square" lIns="91425" tIns="91425" rIns="91425" bIns="91425" anchor="t" anchorCtr="0"/>
          <a:lstStyle>
            <a:lvl1pPr lvl="0">
              <a:spcBef>
                <a:spcPts val="0"/>
              </a:spcBef>
              <a:spcAft>
                <a:spcPts val="0"/>
              </a:spcAft>
              <a:buNone/>
              <a:defRPr sz="4000">
                <a:solidFill>
                  <a:srgbClr val="084C61"/>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dirty="0"/>
          </a:p>
        </p:txBody>
      </p:sp>
      <p:pic>
        <p:nvPicPr>
          <p:cNvPr id="3" name="Picture 2" descr="A picture containing drawing&#10;&#10;Description automatically generated">
            <a:extLst>
              <a:ext uri="{FF2B5EF4-FFF2-40B4-BE49-F238E27FC236}">
                <a16:creationId xmlns:a16="http://schemas.microsoft.com/office/drawing/2014/main" id="{F02EAFA3-233D-41CD-AFBC-336134478A4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88667" y="4349933"/>
            <a:ext cx="4305300" cy="700049"/>
          </a:xfrm>
          <a:prstGeom prst="rect">
            <a:avLst/>
          </a:prstGeom>
        </p:spPr>
      </p:pic>
      <p:sp>
        <p:nvSpPr>
          <p:cNvPr id="4" name="Rectangle 3">
            <a:extLst>
              <a:ext uri="{FF2B5EF4-FFF2-40B4-BE49-F238E27FC236}">
                <a16:creationId xmlns:a16="http://schemas.microsoft.com/office/drawing/2014/main" id="{9DC510E8-0E9D-450E-AA7D-2EF6D8565B62}"/>
              </a:ext>
            </a:extLst>
          </p:cNvPr>
          <p:cNvSpPr/>
          <p:nvPr userDrawn="1"/>
        </p:nvSpPr>
        <p:spPr>
          <a:xfrm>
            <a:off x="2373976" y="4988047"/>
            <a:ext cx="2934681" cy="707886"/>
          </a:xfrm>
          <a:prstGeom prst="rect">
            <a:avLst/>
          </a:prstGeom>
          <a:noFill/>
        </p:spPr>
        <p:txBody>
          <a:bodyPr wrap="square" lIns="91440" tIns="45720" rIns="91440" bIns="45720">
            <a:spAutoFit/>
          </a:bodyPr>
          <a:lstStyle/>
          <a:p>
            <a:pPr algn="ctr"/>
            <a:r>
              <a:rPr lang="en-US" sz="4000" b="1" cap="none" spc="0" dirty="0">
                <a:ln w="0">
                  <a:noFill/>
                </a:ln>
                <a:gradFill>
                  <a:gsLst>
                    <a:gs pos="0">
                      <a:srgbClr val="FF0000"/>
                    </a:gs>
                    <a:gs pos="100000">
                      <a:srgbClr val="656CFF"/>
                    </a:gs>
                  </a:gsLst>
                  <a:lin ang="10800000" scaled="0"/>
                </a:gradFill>
                <a:effectLst>
                  <a:outerShdw blurRad="38100" dist="25400" dir="5400000" algn="ctr" rotWithShape="0">
                    <a:srgbClr val="6E747A">
                      <a:alpha val="43000"/>
                    </a:srgbClr>
                  </a:outerShdw>
                </a:effectLst>
              </a:rPr>
              <a:t>8 – 10 Jan</a:t>
            </a:r>
          </a:p>
        </p:txBody>
      </p:sp>
      <p:pic>
        <p:nvPicPr>
          <p:cNvPr id="5" name="Picture 4" descr="A picture containing drawing&#10;&#10;Description automatically generated">
            <a:extLst>
              <a:ext uri="{FF2B5EF4-FFF2-40B4-BE49-F238E27FC236}">
                <a16:creationId xmlns:a16="http://schemas.microsoft.com/office/drawing/2014/main" id="{71587A83-E5EE-49FB-B07A-354E58435B3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3407338384"/>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lstStyle>
            <a:lvl1pPr lvl="0" algn="ctr">
              <a:spcBef>
                <a:spcPts val="0"/>
              </a:spcBef>
              <a:spcAft>
                <a:spcPts val="0"/>
              </a:spcAft>
              <a:buClr>
                <a:srgbClr val="084C61"/>
              </a:buClr>
              <a:buSzPts val="6000"/>
              <a:buNone/>
              <a:defRPr sz="8000">
                <a:solidFill>
                  <a:srgbClr val="084C61"/>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pic>
        <p:nvPicPr>
          <p:cNvPr id="4" name="Picture 3" descr="A picture containing drawing&#10;&#10;Description automatically generated">
            <a:extLst>
              <a:ext uri="{FF2B5EF4-FFF2-40B4-BE49-F238E27FC236}">
                <a16:creationId xmlns:a16="http://schemas.microsoft.com/office/drawing/2014/main" id="{AAF2E8FA-2896-4E7A-AE33-7273489BD4B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350947184"/>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6" name="Google Shape;26;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pic>
        <p:nvPicPr>
          <p:cNvPr id="6" name="Picture 5" descr="A picture containing drawing&#10;&#10;Description automatically generated">
            <a:extLst>
              <a:ext uri="{FF2B5EF4-FFF2-40B4-BE49-F238E27FC236}">
                <a16:creationId xmlns:a16="http://schemas.microsoft.com/office/drawing/2014/main" id="{ED048CF9-1A10-4AEA-8A42-FC14280C8D7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900624390"/>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ms">
  <p:cSld name="Title + 3 Columm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30" name="Google Shape;30;p6"/>
          <p:cNvSpPr txBox="1">
            <a:spLocks noGrp="1"/>
          </p:cNvSpPr>
          <p:nvPr>
            <p:ph type="body" idx="1"/>
          </p:nvPr>
        </p:nvSpPr>
        <p:spPr>
          <a:xfrm>
            <a:off x="4344400" y="1399933"/>
            <a:ext cx="3503200" cy="4555200"/>
          </a:xfrm>
          <a:prstGeom prst="rect">
            <a:avLst/>
          </a:prstGeom>
        </p:spPr>
        <p:txBody>
          <a:bodyPr spcFirstLastPara="1" wrap="square" lIns="91425" tIns="91425" rIns="91425" bIns="91425" anchor="t" anchorCtr="0"/>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31" name="Google Shape;31;p6"/>
          <p:cNvSpPr txBox="1">
            <a:spLocks noGrp="1"/>
          </p:cNvSpPr>
          <p:nvPr>
            <p:ph type="body" idx="2"/>
          </p:nvPr>
        </p:nvSpPr>
        <p:spPr>
          <a:xfrm>
            <a:off x="470300" y="1399933"/>
            <a:ext cx="3503200" cy="4555200"/>
          </a:xfrm>
          <a:prstGeom prst="rect">
            <a:avLst/>
          </a:prstGeom>
        </p:spPr>
        <p:txBody>
          <a:bodyPr spcFirstLastPara="1" wrap="square" lIns="91425" tIns="91425" rIns="91425" bIns="91425" anchor="t" anchorCtr="0"/>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32" name="Google Shape;32;p6"/>
          <p:cNvSpPr txBox="1">
            <a:spLocks noGrp="1"/>
          </p:cNvSpPr>
          <p:nvPr>
            <p:ph type="body" idx="3"/>
          </p:nvPr>
        </p:nvSpPr>
        <p:spPr>
          <a:xfrm>
            <a:off x="8218500" y="1399933"/>
            <a:ext cx="3503200" cy="4555200"/>
          </a:xfrm>
          <a:prstGeom prst="rect">
            <a:avLst/>
          </a:prstGeom>
        </p:spPr>
        <p:txBody>
          <a:bodyPr spcFirstLastPara="1" wrap="square" lIns="91425" tIns="91425" rIns="91425" bIns="91425" anchor="t" anchorCtr="0"/>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pic>
        <p:nvPicPr>
          <p:cNvPr id="6" name="Picture 5" descr="A picture containing drawing&#10;&#10;Description automatically generated">
            <a:extLst>
              <a:ext uri="{FF2B5EF4-FFF2-40B4-BE49-F238E27FC236}">
                <a16:creationId xmlns:a16="http://schemas.microsoft.com/office/drawing/2014/main" id="{237072EF-FD64-43FE-9E6C-6954D9B1F2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192626149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33"/>
        <p:cNvGrpSpPr/>
        <p:nvPr/>
      </p:nvGrpSpPr>
      <p:grpSpPr>
        <a:xfrm>
          <a:off x="0" y="0"/>
          <a:ext cx="0" cy="0"/>
          <a:chOff x="0" y="0"/>
          <a:chExt cx="0" cy="0"/>
        </a:xfrm>
      </p:grpSpPr>
      <p:sp>
        <p:nvSpPr>
          <p:cNvPr id="34" name="Google Shape;34;p7"/>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35" name="Google Shape;35;p7"/>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lstStyle>
            <a:lvl1pPr marL="609585" lvl="0" indent="-440256" algn="ctr">
              <a:spcBef>
                <a:spcPts val="0"/>
              </a:spcBef>
              <a:spcAft>
                <a:spcPts val="0"/>
              </a:spcAft>
              <a:buSzPts val="1600"/>
              <a:buChar char="●"/>
              <a:defRPr/>
            </a:lvl1pPr>
            <a:lvl2pPr marL="1219170" lvl="1" indent="-440256" algn="ctr">
              <a:spcBef>
                <a:spcPts val="2133"/>
              </a:spcBef>
              <a:spcAft>
                <a:spcPts val="0"/>
              </a:spcAft>
              <a:buSzPts val="1600"/>
              <a:buChar char="○"/>
              <a:defRPr/>
            </a:lvl2pPr>
            <a:lvl3pPr marL="1828754" lvl="2" indent="-440256" algn="ctr">
              <a:spcBef>
                <a:spcPts val="2133"/>
              </a:spcBef>
              <a:spcAft>
                <a:spcPts val="0"/>
              </a:spcAft>
              <a:buSzPts val="1600"/>
              <a:buChar char="■"/>
              <a:defRPr/>
            </a:lvl3pPr>
            <a:lvl4pPr marL="2438339" lvl="3" indent="-440256" algn="ctr">
              <a:spcBef>
                <a:spcPts val="2133"/>
              </a:spcBef>
              <a:spcAft>
                <a:spcPts val="0"/>
              </a:spcAft>
              <a:buSzPts val="1600"/>
              <a:buChar char="●"/>
              <a:defRPr/>
            </a:lvl4pPr>
            <a:lvl5pPr marL="3047924" lvl="4" indent="-440256" algn="ctr">
              <a:spcBef>
                <a:spcPts val="2133"/>
              </a:spcBef>
              <a:spcAft>
                <a:spcPts val="0"/>
              </a:spcAft>
              <a:buSzPts val="1600"/>
              <a:buChar char="○"/>
              <a:defRPr/>
            </a:lvl5pPr>
            <a:lvl6pPr marL="3657509" lvl="5" indent="-440256" algn="ctr">
              <a:spcBef>
                <a:spcPts val="2133"/>
              </a:spcBef>
              <a:spcAft>
                <a:spcPts val="0"/>
              </a:spcAft>
              <a:buSzPts val="1600"/>
              <a:buChar char="■"/>
              <a:defRPr/>
            </a:lvl6pPr>
            <a:lvl7pPr marL="4267093" lvl="6" indent="-440256" algn="ctr">
              <a:spcBef>
                <a:spcPts val="2133"/>
              </a:spcBef>
              <a:spcAft>
                <a:spcPts val="0"/>
              </a:spcAft>
              <a:buSzPts val="1600"/>
              <a:buChar char="●"/>
              <a:defRPr/>
            </a:lvl7pPr>
            <a:lvl8pPr marL="4876678" lvl="7" indent="-440256" algn="ctr">
              <a:spcBef>
                <a:spcPts val="2133"/>
              </a:spcBef>
              <a:spcAft>
                <a:spcPts val="0"/>
              </a:spcAft>
              <a:buSzPts val="1600"/>
              <a:buChar char="○"/>
              <a:defRPr/>
            </a:lvl8pPr>
            <a:lvl9pPr marL="5486263" lvl="8" indent="-440256" algn="ctr">
              <a:spcBef>
                <a:spcPts val="2133"/>
              </a:spcBef>
              <a:spcAft>
                <a:spcPts val="2133"/>
              </a:spcAft>
              <a:buSzPts val="1600"/>
              <a:buChar char="■"/>
              <a:defRPr/>
            </a:lvl9pPr>
          </a:lstStyle>
          <a:p>
            <a:endParaRPr/>
          </a:p>
        </p:txBody>
      </p:sp>
      <p:pic>
        <p:nvPicPr>
          <p:cNvPr id="5" name="Picture 4" descr="A picture containing drawing&#10;&#10;Description automatically generated">
            <a:extLst>
              <a:ext uri="{FF2B5EF4-FFF2-40B4-BE49-F238E27FC236}">
                <a16:creationId xmlns:a16="http://schemas.microsoft.com/office/drawing/2014/main" id="{4396E0CB-05F4-4DCE-BB33-9F9470FCFF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3665154433"/>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4D2B1D08-8AF9-45DD-BB63-B28EE085E7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1790870648"/>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icture">
  <p:cSld name="Blank Picture">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639067" y="2346167"/>
            <a:ext cx="6382400" cy="4279600"/>
          </a:xfrm>
          <a:prstGeom prst="rect">
            <a:avLst/>
          </a:prstGeom>
        </p:spPr>
        <p:txBody>
          <a:bodyPr spcFirstLastPara="1" wrap="square" lIns="91425" tIns="91425" rIns="91425" bIns="91425" anchor="t" anchorCtr="0"/>
          <a:lstStyle>
            <a:lvl1pPr lvl="0" algn="l">
              <a:spcBef>
                <a:spcPts val="0"/>
              </a:spcBef>
              <a:spcAft>
                <a:spcPts val="0"/>
              </a:spcAft>
              <a:buNone/>
              <a:defRPr sz="6400">
                <a:solidFill>
                  <a:srgbClr val="E3B505"/>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pic>
        <p:nvPicPr>
          <p:cNvPr id="3" name="Picture 2" descr="A picture containing drawing&#10;&#10;Description automatically generated">
            <a:extLst>
              <a:ext uri="{FF2B5EF4-FFF2-40B4-BE49-F238E27FC236}">
                <a16:creationId xmlns:a16="http://schemas.microsoft.com/office/drawing/2014/main" id="{316146E7-990E-4253-8787-E58AD1416D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1888993236"/>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bg>
      <p:bgRef idx="1001">
        <a:schemeClr val="bg1"/>
      </p:bgRef>
    </p:bg>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1141415" y="874130"/>
            <a:ext cx="9905999" cy="600660"/>
          </a:xfrm>
          <a:prstGeom prst="rect">
            <a:avLst/>
          </a:prstGeom>
          <a:noFill/>
          <a:ln>
            <a:noFill/>
          </a:ln>
        </p:spPr>
        <p:txBody>
          <a:bodyPr lIns="91398" tIns="91398" rIns="91398" bIns="91398" anchor="ctr" anchorCtr="0"/>
          <a:lstStyle>
            <a:lvl1pPr marL="0" marR="0" lvl="0" indent="0" algn="l" rtl="0">
              <a:lnSpc>
                <a:spcPct val="90000"/>
              </a:lnSpc>
              <a:spcBef>
                <a:spcPts val="0"/>
              </a:spcBef>
              <a:spcAft>
                <a:spcPts val="0"/>
              </a:spcAft>
              <a:buClr>
                <a:srgbClr val="255172"/>
              </a:buClr>
              <a:buFont typeface="Verdana"/>
              <a:buNone/>
              <a:defRPr sz="2000" b="0" i="0" u="none" strike="noStrike" cap="none">
                <a:solidFill>
                  <a:srgbClr val="255172"/>
                </a:solidFill>
                <a:latin typeface="+mj-lt"/>
                <a:ea typeface="Verdana"/>
                <a:cs typeface="Verdana"/>
                <a:sym typeface="Verdana"/>
              </a:defRPr>
            </a:lvl1pPr>
            <a:lvl2pPr lvl="1" indent="0">
              <a:spcBef>
                <a:spcPts val="0"/>
              </a:spcBef>
              <a:buFont typeface="Arial"/>
              <a:buNone/>
              <a:defRPr sz="1900"/>
            </a:lvl2pPr>
            <a:lvl3pPr lvl="2" indent="0">
              <a:spcBef>
                <a:spcPts val="0"/>
              </a:spcBef>
              <a:buFont typeface="Arial"/>
              <a:buNone/>
              <a:defRPr sz="1900"/>
            </a:lvl3pPr>
            <a:lvl4pPr lvl="3" indent="0">
              <a:spcBef>
                <a:spcPts val="0"/>
              </a:spcBef>
              <a:buFont typeface="Arial"/>
              <a:buNone/>
              <a:defRPr sz="1900"/>
            </a:lvl4pPr>
            <a:lvl5pPr lvl="4" indent="0">
              <a:spcBef>
                <a:spcPts val="0"/>
              </a:spcBef>
              <a:buFont typeface="Arial"/>
              <a:buNone/>
              <a:defRPr sz="1900"/>
            </a:lvl5pPr>
            <a:lvl6pPr lvl="5" indent="0">
              <a:spcBef>
                <a:spcPts val="0"/>
              </a:spcBef>
              <a:buFont typeface="Arial"/>
              <a:buNone/>
              <a:defRPr sz="1900"/>
            </a:lvl6pPr>
            <a:lvl7pPr lvl="6" indent="0">
              <a:spcBef>
                <a:spcPts val="0"/>
              </a:spcBef>
              <a:buFont typeface="Arial"/>
              <a:buNone/>
              <a:defRPr sz="1900"/>
            </a:lvl7pPr>
            <a:lvl8pPr lvl="7" indent="0">
              <a:spcBef>
                <a:spcPts val="0"/>
              </a:spcBef>
              <a:buFont typeface="Arial"/>
              <a:buNone/>
              <a:defRPr sz="1900"/>
            </a:lvl8pPr>
            <a:lvl9pPr lvl="8" indent="0">
              <a:spcBef>
                <a:spcPts val="0"/>
              </a:spcBef>
              <a:buFont typeface="Arial"/>
              <a:buNone/>
              <a:defRPr sz="1900"/>
            </a:lvl9pPr>
          </a:lstStyle>
          <a:p>
            <a:r>
              <a:rPr lang="en-US" dirty="0"/>
              <a:t>Click to edit Master title style</a:t>
            </a:r>
            <a:endParaRPr dirty="0"/>
          </a:p>
        </p:txBody>
      </p:sp>
      <p:sp>
        <p:nvSpPr>
          <p:cNvPr id="83" name="Shape 83"/>
          <p:cNvSpPr txBox="1">
            <a:spLocks noGrp="1"/>
          </p:cNvSpPr>
          <p:nvPr>
            <p:ph type="body" idx="1"/>
          </p:nvPr>
        </p:nvSpPr>
        <p:spPr>
          <a:xfrm>
            <a:off x="1141415" y="1546745"/>
            <a:ext cx="9905999" cy="4600055"/>
          </a:xfrm>
          <a:prstGeom prst="rect">
            <a:avLst/>
          </a:prstGeom>
          <a:noFill/>
          <a:ln>
            <a:noFill/>
          </a:ln>
        </p:spPr>
        <p:txBody>
          <a:bodyPr lIns="91398" tIns="91398" rIns="91398" bIns="91398" anchor="t" anchorCtr="0"/>
          <a:lstStyle>
            <a:lvl1pPr marL="228533" marR="0" lvl="0" indent="82527" algn="l" rtl="0">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lvl="0"/>
            <a:r>
              <a:rPr lang="en-US" dirty="0"/>
              <a:t>Edit Master text styles</a:t>
            </a:r>
          </a:p>
        </p:txBody>
      </p:sp>
      <p:sp>
        <p:nvSpPr>
          <p:cNvPr id="84" name="Shape 84"/>
          <p:cNvSpPr txBox="1">
            <a:spLocks noGrp="1"/>
          </p:cNvSpPr>
          <p:nvPr>
            <p:ph type="dt" idx="10"/>
          </p:nvPr>
        </p:nvSpPr>
        <p:spPr>
          <a:xfrm>
            <a:off x="7751902" y="6420642"/>
            <a:ext cx="2743199" cy="365125"/>
          </a:xfrm>
          <a:prstGeom prst="rect">
            <a:avLst/>
          </a:prstGeom>
          <a:noFill/>
          <a:ln>
            <a:noFill/>
          </a:ln>
        </p:spPr>
        <p:txBody>
          <a:bodyPr lIns="91398" tIns="91398" rIns="91398" bIns="91398" anchor="ctr" anchorCtr="0"/>
          <a:lstStyle>
            <a:lvl1pPr marL="0" marR="0" lvl="0" indent="0" algn="r" rtl="0">
              <a:lnSpc>
                <a:spcPct val="100000"/>
              </a:lnSpc>
              <a:spcBef>
                <a:spcPts val="0"/>
              </a:spcBef>
              <a:spcAft>
                <a:spcPts val="0"/>
              </a:spcAft>
              <a:buClr>
                <a:srgbClr val="255172"/>
              </a:buClr>
              <a:buFont typeface="Questrial"/>
              <a:buNone/>
              <a:defRPr sz="1100" b="0" i="0" u="none" strike="noStrike" cap="none">
                <a:solidFill>
                  <a:srgbClr val="255172"/>
                </a:solidFill>
                <a:latin typeface="Questrial"/>
                <a:ea typeface="Questrial"/>
                <a:cs typeface="Questrial"/>
                <a:sym typeface="Questrial"/>
              </a:defRPr>
            </a:lvl1pPr>
            <a:lvl2pPr marL="457067" marR="0" lvl="1"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2pPr>
            <a:lvl3pPr marL="914134" marR="0" lvl="2"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3pPr>
            <a:lvl4pPr marL="1371200" marR="0" lvl="3"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4pPr>
            <a:lvl5pPr marL="1828266" marR="0" lvl="4"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5pPr>
            <a:lvl6pPr marL="2285334" marR="0" lvl="5"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6pPr>
            <a:lvl7pPr marL="2742399" marR="0" lvl="6"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7pPr>
            <a:lvl8pPr marL="3199467" marR="0" lvl="7"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8pPr>
            <a:lvl9pPr marL="3656534" marR="0" lvl="8"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9pPr>
          </a:lstStyle>
          <a:p>
            <a:fld id="{A068828D-449B-4457-A1C8-456398272548}" type="datetime1">
              <a:rPr lang="en-SG" smtClean="0"/>
              <a:t>12/12/2019</a:t>
            </a:fld>
            <a:endParaRPr lang="en-SG"/>
          </a:p>
        </p:txBody>
      </p:sp>
      <p:sp>
        <p:nvSpPr>
          <p:cNvPr id="85" name="Shape 85"/>
          <p:cNvSpPr txBox="1">
            <a:spLocks noGrp="1"/>
          </p:cNvSpPr>
          <p:nvPr>
            <p:ph type="ftr" idx="11"/>
          </p:nvPr>
        </p:nvSpPr>
        <p:spPr>
          <a:xfrm>
            <a:off x="1141420" y="6420641"/>
            <a:ext cx="6534282" cy="365125"/>
          </a:xfrm>
          <a:prstGeom prst="rect">
            <a:avLst/>
          </a:prstGeom>
          <a:noFill/>
          <a:ln>
            <a:noFill/>
          </a:ln>
        </p:spPr>
        <p:txBody>
          <a:bodyPr lIns="91398" tIns="91398" rIns="91398" bIns="91398" anchor="ctr" anchorCtr="0"/>
          <a:lstStyle>
            <a:lvl1pPr marL="0" marR="0" lvl="0" indent="0" algn="l" rtl="0">
              <a:lnSpc>
                <a:spcPct val="100000"/>
              </a:lnSpc>
              <a:spcBef>
                <a:spcPts val="0"/>
              </a:spcBef>
              <a:spcAft>
                <a:spcPts val="0"/>
              </a:spcAft>
              <a:buClr>
                <a:srgbClr val="255172"/>
              </a:buClr>
              <a:buFont typeface="Questrial"/>
              <a:buNone/>
              <a:defRPr sz="1100" b="0" i="0" u="none" strike="noStrike" cap="none">
                <a:solidFill>
                  <a:srgbClr val="255172"/>
                </a:solidFill>
                <a:latin typeface="Questrial"/>
                <a:ea typeface="Questrial"/>
                <a:cs typeface="Questrial"/>
                <a:sym typeface="Questrial"/>
              </a:defRPr>
            </a:lvl1pPr>
            <a:lvl2pPr marL="457067" marR="0" lvl="1"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2pPr>
            <a:lvl3pPr marL="914134" marR="0" lvl="2"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3pPr>
            <a:lvl4pPr marL="1371200" marR="0" lvl="3"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4pPr>
            <a:lvl5pPr marL="1828266" marR="0" lvl="4"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5pPr>
            <a:lvl6pPr marL="2285334" marR="0" lvl="5"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6pPr>
            <a:lvl7pPr marL="2742399" marR="0" lvl="6"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7pPr>
            <a:lvl8pPr marL="3199467" marR="0" lvl="7"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8pPr>
            <a:lvl9pPr marL="3656534" marR="0" lvl="8" indent="0" algn="l" rtl="0">
              <a:lnSpc>
                <a:spcPct val="100000"/>
              </a:lnSpc>
              <a:spcBef>
                <a:spcPts val="0"/>
              </a:spcBef>
              <a:spcAft>
                <a:spcPts val="0"/>
              </a:spcAft>
              <a:buClr>
                <a:schemeClr val="lt1"/>
              </a:buClr>
              <a:buFont typeface="Questrial"/>
              <a:buNone/>
              <a:defRPr sz="1900" b="0" i="0" u="none" strike="noStrike" cap="none">
                <a:solidFill>
                  <a:schemeClr val="lt1"/>
                </a:solidFill>
                <a:latin typeface="Questrial"/>
                <a:ea typeface="Questrial"/>
                <a:cs typeface="Questrial"/>
                <a:sym typeface="Questrial"/>
              </a:defRPr>
            </a:lvl9pPr>
          </a:lstStyle>
          <a:p>
            <a:endParaRPr lang="en-SG" dirty="0"/>
          </a:p>
        </p:txBody>
      </p:sp>
      <p:pic>
        <p:nvPicPr>
          <p:cNvPr id="7" name="Picture 6" descr="A picture containing drawing&#10;&#10;Description automatically generated">
            <a:extLst>
              <a:ext uri="{FF2B5EF4-FFF2-40B4-BE49-F238E27FC236}">
                <a16:creationId xmlns:a16="http://schemas.microsoft.com/office/drawing/2014/main" id="{4B0FE83C-258A-4E8C-A7C9-F28C7C5454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61667" y="6148729"/>
            <a:ext cx="2139832" cy="347940"/>
          </a:xfrm>
          <a:prstGeom prst="rect">
            <a:avLst/>
          </a:prstGeom>
        </p:spPr>
      </p:pic>
    </p:spTree>
    <p:extLst>
      <p:ext uri="{BB962C8B-B14F-4D97-AF65-F5344CB8AC3E}">
        <p14:creationId xmlns:p14="http://schemas.microsoft.com/office/powerpoint/2010/main" val="307694910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lstStyle>
            <a:lvl1pPr lvl="0" algn="ctr">
              <a:spcBef>
                <a:spcPts val="0"/>
              </a:spcBef>
              <a:spcAft>
                <a:spcPts val="0"/>
              </a:spcAft>
              <a:buClr>
                <a:srgbClr val="084C61"/>
              </a:buClr>
              <a:buSzPts val="2800"/>
              <a:buFont typeface="Open Sans"/>
              <a:buNone/>
              <a:defRPr sz="2800" b="1">
                <a:solidFill>
                  <a:srgbClr val="084C61"/>
                </a:solidFill>
                <a:latin typeface="Open Sans"/>
                <a:ea typeface="Open Sans"/>
                <a:cs typeface="Open Sans"/>
                <a:sym typeface="Open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lstStyle>
            <a:lvl1pPr marL="457200" lvl="0" indent="-330200">
              <a:lnSpc>
                <a:spcPct val="115000"/>
              </a:lnSpc>
              <a:spcBef>
                <a:spcPts val="0"/>
              </a:spcBef>
              <a:spcAft>
                <a:spcPts val="0"/>
              </a:spcAft>
              <a:buClr>
                <a:srgbClr val="084C61"/>
              </a:buClr>
              <a:buSzPts val="1600"/>
              <a:buFont typeface="Open Sans"/>
              <a:buChar char="●"/>
              <a:defRPr sz="1600">
                <a:solidFill>
                  <a:srgbClr val="084C61"/>
                </a:solidFill>
                <a:latin typeface="Open Sans"/>
                <a:ea typeface="Open Sans"/>
                <a:cs typeface="Open Sans"/>
                <a:sym typeface="Open Sans"/>
              </a:defRPr>
            </a:lvl1pPr>
            <a:lvl2pPr marL="914400" lvl="1"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2pPr>
            <a:lvl3pPr marL="1371600" lvl="2"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3pPr>
            <a:lvl4pPr marL="1828800" lvl="3"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4pPr>
            <a:lvl5pPr marL="2286000" lvl="4"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5pPr>
            <a:lvl6pPr marL="2743200" lvl="5"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6pPr>
            <a:lvl7pPr marL="3200400" lvl="6"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7pPr>
            <a:lvl8pPr marL="3657600" lvl="7" indent="-330200">
              <a:lnSpc>
                <a:spcPct val="115000"/>
              </a:lnSpc>
              <a:spcBef>
                <a:spcPts val="1600"/>
              </a:spcBef>
              <a:spcAft>
                <a:spcPts val="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8pPr>
            <a:lvl9pPr marL="4114800" lvl="8" indent="-330200">
              <a:lnSpc>
                <a:spcPct val="115000"/>
              </a:lnSpc>
              <a:spcBef>
                <a:spcPts val="1600"/>
              </a:spcBef>
              <a:spcAft>
                <a:spcPts val="1600"/>
              </a:spcAft>
              <a:buClr>
                <a:srgbClr val="084C61"/>
              </a:buClr>
              <a:buSzPts val="1600"/>
              <a:buFont typeface="Open Sans Light"/>
              <a:buChar char="■"/>
              <a:defRPr sz="1600">
                <a:solidFill>
                  <a:srgbClr val="084C61"/>
                </a:solidFill>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2303301554"/>
      </p:ext>
    </p:extLst>
  </p:cSld>
  <p:clrMap bg1="lt1" tx1="dk1" bg2="dk2" tx2="lt2" accent1="accent1" accent2="accent2" accent3="accent3" accent4="accent4" accent5="accent5" accent6="accent6" hlink="hlink" folHlink="folHlink"/>
  <p:sldLayoutIdLst>
    <p:sldLayoutId id="2147483665" r:id="rId1"/>
    <p:sldLayoutId id="2147483666" r:id="rId2"/>
    <p:sldLayoutId id="2147483668" r:id="rId3"/>
    <p:sldLayoutId id="2147483669" r:id="rId4"/>
    <p:sldLayoutId id="2147483670" r:id="rId5"/>
    <p:sldLayoutId id="2147483671" r:id="rId6"/>
    <p:sldLayoutId id="2147483672" r:id="rId7"/>
    <p:sldLayoutId id="2147483673" r:id="rId8"/>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2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2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2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FastLED/FastLED" TargetMode="External"/><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www.arduino.cc/reference/en/" TargetMode="Externa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58.gi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jpe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6547067" y="4489807"/>
            <a:ext cx="3390800" cy="1206126"/>
          </a:xfrm>
          <a:prstGeom prst="rect">
            <a:avLst/>
          </a:prstGeom>
        </p:spPr>
        <p:txBody>
          <a:bodyPr spcFirstLastPara="1" wrap="square" lIns="121900" tIns="121900" rIns="121900" bIns="121900" anchor="ctr" anchorCtr="0">
            <a:noAutofit/>
          </a:bodyPr>
          <a:lstStyle/>
          <a:p>
            <a:r>
              <a:rPr lang="en-SG" dirty="0"/>
              <a:t>Workshop 1</a:t>
            </a:r>
            <a:endParaRPr dirty="0">
              <a:solidFill>
                <a:srgbClr val="DB504A"/>
              </a:solidFill>
            </a:endParaRPr>
          </a:p>
        </p:txBody>
      </p:sp>
      <p:sp>
        <p:nvSpPr>
          <p:cNvPr id="4" name="Google Shape;50;p11">
            <a:extLst>
              <a:ext uri="{FF2B5EF4-FFF2-40B4-BE49-F238E27FC236}">
                <a16:creationId xmlns:a16="http://schemas.microsoft.com/office/drawing/2014/main" id="{0C262C92-CF28-44E1-816A-CE765178FEF6}"/>
              </a:ext>
            </a:extLst>
          </p:cNvPr>
          <p:cNvSpPr txBox="1">
            <a:spLocks/>
          </p:cNvSpPr>
          <p:nvPr/>
        </p:nvSpPr>
        <p:spPr>
          <a:xfrm>
            <a:off x="549164" y="2508067"/>
            <a:ext cx="11360800" cy="11224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84C61"/>
              </a:buClr>
              <a:buSzPts val="2800"/>
              <a:buFont typeface="Open Sans"/>
              <a:buNone/>
              <a:defRPr sz="4000" b="1" i="0" u="none" strike="noStrike" cap="none">
                <a:solidFill>
                  <a:srgbClr val="084C61"/>
                </a:solidFill>
                <a:latin typeface="Open Sans"/>
                <a:ea typeface="Open Sans"/>
                <a:cs typeface="Open Sans"/>
                <a:sym typeface="Ope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SG" sz="6000" kern="0" dirty="0"/>
              <a:t>Basic Hardware &amp; Arduino</a:t>
            </a:r>
          </a:p>
        </p:txBody>
      </p:sp>
    </p:spTree>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sz="6600" dirty="0">
                <a:latin typeface="Open Sans"/>
                <a:ea typeface="Open Sans"/>
                <a:cs typeface="Open Sans"/>
                <a:sym typeface="Open Sans"/>
              </a:rPr>
              <a:t>Soldering</a:t>
            </a:r>
            <a:endParaRPr sz="6600" dirty="0">
              <a:latin typeface="Open Sans"/>
              <a:ea typeface="Open Sans"/>
              <a:cs typeface="Open Sans"/>
              <a:sym typeface="Open Sans"/>
            </a:endParaRPr>
          </a:p>
        </p:txBody>
      </p:sp>
    </p:spTree>
    <p:extLst>
      <p:ext uri="{BB962C8B-B14F-4D97-AF65-F5344CB8AC3E}">
        <p14:creationId xmlns:p14="http://schemas.microsoft.com/office/powerpoint/2010/main" val="4169576977"/>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480423"/>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Soldering </a:t>
            </a:r>
            <a:r>
              <a:rPr lang="en-SG" sz="3200" b="1" dirty="0">
                <a:latin typeface="Open Sans" panose="020B0604020202020204" charset="0"/>
                <a:ea typeface="Open Sans" panose="020B0604020202020204" charset="0"/>
                <a:cs typeface="Open Sans" panose="020B0604020202020204" charset="0"/>
              </a:rPr>
              <a:t>Iron (Construction)</a:t>
            </a:r>
            <a:endParaRPr sz="3200" b="1" dirty="0">
              <a:latin typeface="Open Sans" panose="020B0604020202020204" charset="0"/>
              <a:ea typeface="Open Sans" panose="020B0604020202020204" charset="0"/>
              <a:cs typeface="Open Sans" panose="020B0604020202020204" charset="0"/>
            </a:endParaRPr>
          </a:p>
        </p:txBody>
      </p:sp>
      <p:pic>
        <p:nvPicPr>
          <p:cNvPr id="3" name="Picture 2" descr="Related image">
            <a:extLst>
              <a:ext uri="{FF2B5EF4-FFF2-40B4-BE49-F238E27FC236}">
                <a16:creationId xmlns:a16="http://schemas.microsoft.com/office/drawing/2014/main" id="{4042D07C-5C2E-4F5D-831D-28718161A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8237" y="1356967"/>
            <a:ext cx="6492318" cy="447481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4" name="Straight Arrow Connector 3">
            <a:extLst>
              <a:ext uri="{FF2B5EF4-FFF2-40B4-BE49-F238E27FC236}">
                <a16:creationId xmlns:a16="http://schemas.microsoft.com/office/drawing/2014/main" id="{53144D1F-4BD3-4AD7-BCB3-0B0DD0C5C17F}"/>
              </a:ext>
            </a:extLst>
          </p:cNvPr>
          <p:cNvCxnSpPr>
            <a:cxnSpLocks/>
          </p:cNvCxnSpPr>
          <p:nvPr/>
        </p:nvCxnSpPr>
        <p:spPr>
          <a:xfrm>
            <a:off x="4274049" y="3164440"/>
            <a:ext cx="2157573" cy="1191803"/>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F066DA1-5EFF-4FAC-AC27-F716C5406184}"/>
              </a:ext>
            </a:extLst>
          </p:cNvPr>
          <p:cNvSpPr txBox="1"/>
          <p:nvPr/>
        </p:nvSpPr>
        <p:spPr>
          <a:xfrm>
            <a:off x="661445" y="2240729"/>
            <a:ext cx="3931103"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Apply your solder wire (solder tin) on the iron tip!</a:t>
            </a:r>
          </a:p>
        </p:txBody>
      </p:sp>
      <p:pic>
        <p:nvPicPr>
          <p:cNvPr id="2050" name="Picture 2" descr="Image result for solder">
            <a:extLst>
              <a:ext uri="{FF2B5EF4-FFF2-40B4-BE49-F238E27FC236}">
                <a16:creationId xmlns:a16="http://schemas.microsoft.com/office/drawing/2014/main" id="{98D70DC5-2A26-4704-B640-CEF38D50C8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5686" y="3477961"/>
            <a:ext cx="3028363" cy="3028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0019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Soldering Techniques- sequence</a:t>
            </a:r>
            <a:endParaRPr sz="3200" b="1" dirty="0">
              <a:latin typeface="Open Sans" panose="020B0604020202020204" charset="0"/>
              <a:ea typeface="Open Sans" panose="020B0604020202020204" charset="0"/>
              <a:cs typeface="Open Sans" panose="020B0604020202020204" charset="0"/>
            </a:endParaRPr>
          </a:p>
        </p:txBody>
      </p:sp>
      <p:pic>
        <p:nvPicPr>
          <p:cNvPr id="4098" name="Picture 2" descr="https://www.jbctools.com/blog/wp-content/uploads/2016/07/correct-soldering-technique.jpg">
            <a:extLst>
              <a:ext uri="{FF2B5EF4-FFF2-40B4-BE49-F238E27FC236}">
                <a16:creationId xmlns:a16="http://schemas.microsoft.com/office/drawing/2014/main" id="{6DFD6205-B466-4CF4-AC66-23E8967417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4500" y="2181225"/>
            <a:ext cx="8763000" cy="2495550"/>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6;p14">
            <a:extLst>
              <a:ext uri="{FF2B5EF4-FFF2-40B4-BE49-F238E27FC236}">
                <a16:creationId xmlns:a16="http://schemas.microsoft.com/office/drawing/2014/main" id="{53A739A1-6FF8-4555-AE4F-54BD15786A96}"/>
              </a:ext>
            </a:extLst>
          </p:cNvPr>
          <p:cNvSpPr txBox="1">
            <a:spLocks noGrp="1"/>
          </p:cNvSpPr>
          <p:nvPr>
            <p:ph type="body" idx="1"/>
          </p:nvPr>
        </p:nvSpPr>
        <p:spPr>
          <a:xfrm>
            <a:off x="4893563" y="4939354"/>
            <a:ext cx="6066502" cy="1407498"/>
          </a:xfrm>
          <a:prstGeom prst="rect">
            <a:avLst/>
          </a:prstGeom>
        </p:spPr>
        <p:txBody>
          <a:bodyPr spcFirstLastPara="1" vert="horz" wrap="square" lIns="121900" tIns="121900" rIns="121900" bIns="121900" rtlCol="0" anchor="t" anchorCtr="0">
            <a:noAutofit/>
          </a:bodyPr>
          <a:lstStyle/>
          <a:p>
            <a:pPr marL="0" indent="0" algn="ctr">
              <a:lnSpc>
                <a:spcPct val="100000"/>
              </a:lnSpc>
              <a:spcBef>
                <a:spcPts val="800"/>
              </a:spcBef>
              <a:buClr>
                <a:schemeClr val="dk1"/>
              </a:buClr>
              <a:buSzPts val="1100"/>
              <a:buNone/>
            </a:pPr>
            <a:r>
              <a:rPr lang="en-US" sz="2000" dirty="0"/>
              <a:t>Count to 5 second, then release soldering iron</a:t>
            </a:r>
          </a:p>
          <a:p>
            <a:pPr marL="0" indent="0" algn="ctr">
              <a:lnSpc>
                <a:spcPct val="100000"/>
              </a:lnSpc>
              <a:spcBef>
                <a:spcPts val="800"/>
              </a:spcBef>
              <a:buClr>
                <a:schemeClr val="dk1"/>
              </a:buClr>
              <a:buSzPts val="1100"/>
              <a:buNone/>
            </a:pPr>
            <a:endParaRPr lang="en-US" sz="2400" dirty="0"/>
          </a:p>
        </p:txBody>
      </p:sp>
      <p:sp>
        <p:nvSpPr>
          <p:cNvPr id="5" name="Right Brace 4">
            <a:extLst>
              <a:ext uri="{FF2B5EF4-FFF2-40B4-BE49-F238E27FC236}">
                <a16:creationId xmlns:a16="http://schemas.microsoft.com/office/drawing/2014/main" id="{43022106-3CB8-47E9-AC73-38A8F1B6055C}"/>
              </a:ext>
            </a:extLst>
          </p:cNvPr>
          <p:cNvSpPr/>
          <p:nvPr/>
        </p:nvSpPr>
        <p:spPr>
          <a:xfrm rot="5400000">
            <a:off x="7712638" y="2668537"/>
            <a:ext cx="448901" cy="4321278"/>
          </a:xfrm>
          <a:prstGeom prst="rightBrace">
            <a:avLst>
              <a:gd name="adj1" fmla="val 8333"/>
              <a:gd name="adj2" fmla="val 4863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25109591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Soldering Techniques</a:t>
            </a:r>
            <a:endParaRPr sz="3200" b="1" dirty="0">
              <a:latin typeface="Open Sans" panose="020B0604020202020204" charset="0"/>
              <a:ea typeface="Open Sans" panose="020B0604020202020204" charset="0"/>
              <a:cs typeface="Open Sans" panose="020B0604020202020204" charset="0"/>
            </a:endParaRPr>
          </a:p>
        </p:txBody>
      </p:sp>
      <p:pic>
        <p:nvPicPr>
          <p:cNvPr id="7" name="20181217_005404">
            <a:hlinkClick r:id="" action="ppaction://media"/>
            <a:extLst>
              <a:ext uri="{FF2B5EF4-FFF2-40B4-BE49-F238E27FC236}">
                <a16:creationId xmlns:a16="http://schemas.microsoft.com/office/drawing/2014/main" id="{8B2CB729-21D8-4414-BFFD-396B81BDA08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42666" y="1356967"/>
            <a:ext cx="8306668" cy="4672501"/>
          </a:xfrm>
          <a:prstGeom prst="rect">
            <a:avLst/>
          </a:prstGeom>
        </p:spPr>
      </p:pic>
    </p:spTree>
    <p:extLst>
      <p:ext uri="{BB962C8B-B14F-4D97-AF65-F5344CB8AC3E}">
        <p14:creationId xmlns:p14="http://schemas.microsoft.com/office/powerpoint/2010/main" val="1037947673"/>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46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6" name="Picture 5">
            <a:extLst>
              <a:ext uri="{FF2B5EF4-FFF2-40B4-BE49-F238E27FC236}">
                <a16:creationId xmlns:a16="http://schemas.microsoft.com/office/drawing/2014/main" id="{3660EF25-5E35-4396-A198-9830D6460D23}"/>
              </a:ext>
            </a:extLst>
          </p:cNvPr>
          <p:cNvPicPr>
            <a:picLocks noChangeAspect="1"/>
          </p:cNvPicPr>
          <p:nvPr/>
        </p:nvPicPr>
        <p:blipFill>
          <a:blip r:embed="rId3"/>
          <a:stretch>
            <a:fillRect/>
          </a:stretch>
        </p:blipFill>
        <p:spPr>
          <a:xfrm>
            <a:off x="282985" y="1700980"/>
            <a:ext cx="4438986" cy="3776355"/>
          </a:xfrm>
          <a:prstGeom prst="rect">
            <a:avLst/>
          </a:prstGeom>
        </p:spPr>
      </p:pic>
      <p:sp>
        <p:nvSpPr>
          <p:cNvPr id="7" name="Google Shape;82;p15">
            <a:extLst>
              <a:ext uri="{FF2B5EF4-FFF2-40B4-BE49-F238E27FC236}">
                <a16:creationId xmlns:a16="http://schemas.microsoft.com/office/drawing/2014/main" id="{469627C9-7FF7-4D90-A41E-CA57D65D89CD}"/>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Soldering Techniques – </a:t>
            </a:r>
            <a:r>
              <a:rPr lang="en-SG" sz="3200" dirty="0">
                <a:latin typeface="Open Sans" panose="020B0604020202020204" charset="0"/>
                <a:ea typeface="Open Sans" panose="020B0604020202020204" charset="0"/>
                <a:cs typeface="Open Sans" panose="020B0604020202020204" charset="0"/>
              </a:rPr>
              <a:t>Stability</a:t>
            </a:r>
            <a:endParaRPr sz="3200" b="1" dirty="0">
              <a:latin typeface="Open Sans" panose="020B0604020202020204" charset="0"/>
              <a:ea typeface="Open Sans" panose="020B0604020202020204" charset="0"/>
              <a:cs typeface="Open Sans" panose="020B0604020202020204" charset="0"/>
            </a:endParaRPr>
          </a:p>
        </p:txBody>
      </p:sp>
      <p:sp>
        <p:nvSpPr>
          <p:cNvPr id="8" name="Google Shape;76;p14">
            <a:extLst>
              <a:ext uri="{FF2B5EF4-FFF2-40B4-BE49-F238E27FC236}">
                <a16:creationId xmlns:a16="http://schemas.microsoft.com/office/drawing/2014/main" id="{EC8AA151-FE83-4572-9824-66B69977B2A7}"/>
              </a:ext>
            </a:extLst>
          </p:cNvPr>
          <p:cNvSpPr txBox="1">
            <a:spLocks noGrp="1"/>
          </p:cNvSpPr>
          <p:nvPr>
            <p:ph type="body" idx="1"/>
          </p:nvPr>
        </p:nvSpPr>
        <p:spPr>
          <a:xfrm>
            <a:off x="5152103" y="1709433"/>
            <a:ext cx="6066502"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Make sure your prototype board is secured so that it does not move while being soldered!</a:t>
            </a:r>
          </a:p>
          <a:p>
            <a:pPr marL="0" indent="0">
              <a:lnSpc>
                <a:spcPct val="100000"/>
              </a:lnSpc>
              <a:spcBef>
                <a:spcPts val="800"/>
              </a:spcBef>
              <a:buClr>
                <a:schemeClr val="dk1"/>
              </a:buClr>
              <a:buSzPts val="1100"/>
              <a:buNone/>
            </a:pPr>
            <a:endParaRPr lang="en-US" sz="2400" dirty="0"/>
          </a:p>
          <a:p>
            <a:pPr marL="0" indent="0">
              <a:lnSpc>
                <a:spcPct val="100000"/>
              </a:lnSpc>
              <a:spcBef>
                <a:spcPts val="800"/>
              </a:spcBef>
              <a:buClr>
                <a:schemeClr val="dk1"/>
              </a:buClr>
              <a:buSzPts val="1100"/>
              <a:buNone/>
            </a:pPr>
            <a:r>
              <a:rPr lang="en-US" sz="2400" dirty="0"/>
              <a:t>Use these to secure the prototype board:</a:t>
            </a:r>
          </a:p>
          <a:p>
            <a:pPr marL="0" indent="0">
              <a:lnSpc>
                <a:spcPct val="100000"/>
              </a:lnSpc>
              <a:spcBef>
                <a:spcPts val="800"/>
              </a:spcBef>
              <a:buClr>
                <a:schemeClr val="dk1"/>
              </a:buClr>
              <a:buSzPts val="1100"/>
              <a:buNone/>
            </a:pPr>
            <a:r>
              <a:rPr lang="en-US" sz="2400" dirty="0"/>
              <a:t>- Tape</a:t>
            </a:r>
          </a:p>
          <a:p>
            <a:pPr marL="0" indent="0">
              <a:lnSpc>
                <a:spcPct val="100000"/>
              </a:lnSpc>
              <a:spcBef>
                <a:spcPts val="800"/>
              </a:spcBef>
              <a:buClr>
                <a:schemeClr val="dk1"/>
              </a:buClr>
              <a:buSzPts val="1100"/>
              <a:buNone/>
            </a:pPr>
            <a:r>
              <a:rPr lang="en-US" sz="2400" dirty="0"/>
              <a:t>- Blue tack</a:t>
            </a:r>
          </a:p>
          <a:p>
            <a:pPr marL="0" indent="0">
              <a:lnSpc>
                <a:spcPct val="100000"/>
              </a:lnSpc>
              <a:spcBef>
                <a:spcPts val="800"/>
              </a:spcBef>
              <a:buClr>
                <a:schemeClr val="dk1"/>
              </a:buClr>
              <a:buSzPts val="1100"/>
              <a:buNone/>
            </a:pPr>
            <a:r>
              <a:rPr lang="en-US" sz="2400" dirty="0"/>
              <a:t>- Bent component leg</a:t>
            </a:r>
          </a:p>
          <a:p>
            <a:pPr marL="0" indent="0">
              <a:lnSpc>
                <a:spcPct val="100000"/>
              </a:lnSpc>
              <a:spcBef>
                <a:spcPts val="800"/>
              </a:spcBef>
              <a:buClr>
                <a:schemeClr val="dk1"/>
              </a:buClr>
              <a:buSzPts val="1100"/>
              <a:buNone/>
            </a:pPr>
            <a:r>
              <a:rPr lang="en-US" sz="2400" dirty="0"/>
              <a:t>- Your friend’s hand (careful!!!)</a:t>
            </a:r>
          </a:p>
        </p:txBody>
      </p:sp>
    </p:spTree>
    <p:extLst>
      <p:ext uri="{BB962C8B-B14F-4D97-AF65-F5344CB8AC3E}">
        <p14:creationId xmlns:p14="http://schemas.microsoft.com/office/powerpoint/2010/main" val="1025721533"/>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8" name="20181217_005159">
            <a:hlinkClick r:id="" action="ppaction://media"/>
            <a:extLst>
              <a:ext uri="{FF2B5EF4-FFF2-40B4-BE49-F238E27FC236}">
                <a16:creationId xmlns:a16="http://schemas.microsoft.com/office/drawing/2014/main" id="{90481B7B-5633-4729-8CAD-292EA19747C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42666" y="1356966"/>
            <a:ext cx="8306668" cy="4672501"/>
          </a:xfrm>
          <a:prstGeom prst="rect">
            <a:avLst/>
          </a:prstGeom>
        </p:spPr>
      </p:pic>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b="1" dirty="0">
                <a:latin typeface="Open Sans" panose="020B0604020202020204" charset="0"/>
                <a:ea typeface="Open Sans" panose="020B0604020202020204" charset="0"/>
                <a:cs typeface="Open Sans" panose="020B0604020202020204" charset="0"/>
              </a:rPr>
              <a:t>Soldering Techniques - </a:t>
            </a:r>
            <a:r>
              <a:rPr lang="en-SG" sz="3200" dirty="0">
                <a:latin typeface="Open Sans" panose="020B0604020202020204" charset="0"/>
                <a:ea typeface="Open Sans" panose="020B0604020202020204" charset="0"/>
                <a:cs typeface="Open Sans" panose="020B0604020202020204" charset="0"/>
              </a:rPr>
              <a:t>Stability</a:t>
            </a:r>
            <a:endParaRPr sz="3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03070225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2" name="Google Shape;82;p15">
            <a:extLst>
              <a:ext uri="{FF2B5EF4-FFF2-40B4-BE49-F238E27FC236}">
                <a16:creationId xmlns:a16="http://schemas.microsoft.com/office/drawing/2014/main" id="{D202E58E-26D8-481A-A93C-77A904F7A746}"/>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Soldering </a:t>
            </a:r>
            <a:r>
              <a:rPr lang="en-SG" sz="3200" b="1" dirty="0">
                <a:latin typeface="Open Sans" panose="020B0604020202020204" charset="0"/>
                <a:ea typeface="Open Sans" panose="020B0604020202020204" charset="0"/>
                <a:cs typeface="Open Sans" panose="020B0604020202020204" charset="0"/>
              </a:rPr>
              <a:t>Iron </a:t>
            </a:r>
            <a:r>
              <a:rPr lang="en-SG" sz="3200" dirty="0">
                <a:latin typeface="Open Sans" panose="020B0604020202020204" charset="0"/>
                <a:ea typeface="Open Sans" panose="020B0604020202020204" charset="0"/>
                <a:cs typeface="Open Sans" panose="020B0604020202020204" charset="0"/>
              </a:rPr>
              <a:t>(How to Clean Your Iron Tip)</a:t>
            </a:r>
            <a:endParaRPr sz="3200" b="1" dirty="0">
              <a:latin typeface="Open Sans" panose="020B0604020202020204" charset="0"/>
              <a:ea typeface="Open Sans" panose="020B0604020202020204" charset="0"/>
              <a:cs typeface="Open Sans" panose="020B0604020202020204" charset="0"/>
            </a:endParaRPr>
          </a:p>
        </p:txBody>
      </p:sp>
      <p:pic>
        <p:nvPicPr>
          <p:cNvPr id="4" name="Picture 4" descr="https://ae01.alicdn.com/kf/HTB1qHHqbf2H8KJjy1zkq6xr7pXaT/Desoldering-soldering-iron-mesh-filter-cleaning-nozzle-tip-copper-wire-ball-clean-ball-dross-box.jpg_640x640.jpg">
            <a:extLst>
              <a:ext uri="{FF2B5EF4-FFF2-40B4-BE49-F238E27FC236}">
                <a16:creationId xmlns:a16="http://schemas.microsoft.com/office/drawing/2014/main" id="{95A9442B-9653-4DF3-80B3-88051380B2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85925" y="1609026"/>
            <a:ext cx="3634740" cy="36347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D657361-6275-4E8D-B460-9503B65D8DB4}"/>
              </a:ext>
            </a:extLst>
          </p:cNvPr>
          <p:cNvSpPr txBox="1"/>
          <p:nvPr/>
        </p:nvSpPr>
        <p:spPr>
          <a:xfrm>
            <a:off x="7278392" y="5334341"/>
            <a:ext cx="3634740" cy="369332"/>
          </a:xfrm>
          <a:prstGeom prst="rect">
            <a:avLst/>
          </a:prstGeom>
          <a:noFill/>
        </p:spPr>
        <p:txBody>
          <a:bodyPr wrap="square" rtlCol="0">
            <a:spAutoFit/>
          </a:bodyPr>
          <a:lstStyle/>
          <a:p>
            <a:pPr algn="ctr"/>
            <a:r>
              <a:rPr lang="en-SG" dirty="0">
                <a:latin typeface="Open Sans" panose="020B0604020202020204" charset="0"/>
                <a:ea typeface="Open Sans" panose="020B0604020202020204" charset="0"/>
                <a:cs typeface="Open Sans" panose="020B0604020202020204" charset="0"/>
              </a:rPr>
              <a:t>Wire Mesh</a:t>
            </a:r>
          </a:p>
        </p:txBody>
      </p:sp>
      <p:pic>
        <p:nvPicPr>
          <p:cNvPr id="7" name="20181217_005558">
            <a:hlinkClick r:id="" action="ppaction://media"/>
            <a:extLst>
              <a:ext uri="{FF2B5EF4-FFF2-40B4-BE49-F238E27FC236}">
                <a16:creationId xmlns:a16="http://schemas.microsoft.com/office/drawing/2014/main" id="{B43EB1D5-525D-4D53-BE0F-C01783C0553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35189" y="1706070"/>
            <a:ext cx="6125971" cy="3445859"/>
          </a:xfrm>
          <a:prstGeom prst="rect">
            <a:avLst/>
          </a:prstGeom>
        </p:spPr>
      </p:pic>
      <p:sp>
        <p:nvSpPr>
          <p:cNvPr id="8" name="TextBox 7">
            <a:extLst>
              <a:ext uri="{FF2B5EF4-FFF2-40B4-BE49-F238E27FC236}">
                <a16:creationId xmlns:a16="http://schemas.microsoft.com/office/drawing/2014/main" id="{82553981-86FE-4A3B-9050-0DD8CED5B0D1}"/>
              </a:ext>
            </a:extLst>
          </p:cNvPr>
          <p:cNvSpPr txBox="1"/>
          <p:nvPr/>
        </p:nvSpPr>
        <p:spPr>
          <a:xfrm>
            <a:off x="2719464" y="5802968"/>
            <a:ext cx="675307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2800" b="1"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For better soldering result!</a:t>
            </a:r>
          </a:p>
        </p:txBody>
      </p:sp>
    </p:spTree>
    <p:extLst>
      <p:ext uri="{BB962C8B-B14F-4D97-AF65-F5344CB8AC3E}">
        <p14:creationId xmlns:p14="http://schemas.microsoft.com/office/powerpoint/2010/main" val="207610336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6" name="Google Shape;50;p11">
            <a:extLst>
              <a:ext uri="{FF2B5EF4-FFF2-40B4-BE49-F238E27FC236}">
                <a16:creationId xmlns:a16="http://schemas.microsoft.com/office/drawing/2014/main" id="{4D17156A-F66B-4E45-906C-B7AA2A950C0A}"/>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sz="6600" dirty="0" err="1">
                <a:latin typeface="Open Sans"/>
                <a:ea typeface="Open Sans"/>
                <a:cs typeface="Open Sans"/>
                <a:sym typeface="Open Sans"/>
              </a:rPr>
              <a:t>Desoldering</a:t>
            </a:r>
            <a:endParaRPr sz="6600" dirty="0">
              <a:latin typeface="Open Sans"/>
              <a:ea typeface="Open Sans"/>
              <a:cs typeface="Open Sans"/>
              <a:sym typeface="Open Sans"/>
            </a:endParaRPr>
          </a:p>
        </p:txBody>
      </p:sp>
      <p:pic>
        <p:nvPicPr>
          <p:cNvPr id="3074" name="Picture 2" descr="Image result for uno reverse card">
            <a:extLst>
              <a:ext uri="{FF2B5EF4-FFF2-40B4-BE49-F238E27FC236}">
                <a16:creationId xmlns:a16="http://schemas.microsoft.com/office/drawing/2014/main" id="{1E0088CB-0F41-4B4F-AF7C-259CE6AC545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rot="20758413">
            <a:off x="743592" y="2718584"/>
            <a:ext cx="2362200" cy="361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394725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 name="20181217_080625">
            <a:hlinkClick r:id="" action="ppaction://media"/>
            <a:extLst>
              <a:ext uri="{FF2B5EF4-FFF2-40B4-BE49-F238E27FC236}">
                <a16:creationId xmlns:a16="http://schemas.microsoft.com/office/drawing/2014/main" id="{5687FE89-9232-4DB2-B202-4A088F46E97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63271" y="1356967"/>
            <a:ext cx="8265458" cy="4649320"/>
          </a:xfrm>
          <a:prstGeom prst="rect">
            <a:avLst/>
          </a:prstGeom>
        </p:spPr>
      </p:pic>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err="1">
                <a:solidFill>
                  <a:srgbClr val="FF0000"/>
                </a:solidFill>
                <a:latin typeface="Open Sans" panose="020B0604020202020204" charset="0"/>
                <a:ea typeface="Open Sans" panose="020B0604020202020204" charset="0"/>
                <a:cs typeface="Open Sans" panose="020B0604020202020204" charset="0"/>
              </a:rPr>
              <a:t>Desoldering</a:t>
            </a:r>
            <a:r>
              <a:rPr lang="en-SG" sz="3200" b="1" dirty="0">
                <a:latin typeface="Open Sans" panose="020B0604020202020204" charset="0"/>
                <a:ea typeface="Open Sans" panose="020B0604020202020204" charset="0"/>
                <a:cs typeface="Open Sans" panose="020B0604020202020204" charset="0"/>
              </a:rPr>
              <a:t> Techniques (Hand Pump)</a:t>
            </a:r>
            <a:endParaRPr sz="3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3575335097"/>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74"/>
        <p:cNvGrpSpPr/>
        <p:nvPr/>
      </p:nvGrpSpPr>
      <p:grpSpPr>
        <a:xfrm>
          <a:off x="0" y="0"/>
          <a:ext cx="0" cy="0"/>
          <a:chOff x="0" y="0"/>
          <a:chExt cx="0" cy="0"/>
        </a:xfrm>
      </p:grpSpPr>
      <p:pic>
        <p:nvPicPr>
          <p:cNvPr id="3" name="20181217_080749">
            <a:hlinkClick r:id="" action="ppaction://media"/>
            <a:extLst>
              <a:ext uri="{FF2B5EF4-FFF2-40B4-BE49-F238E27FC236}">
                <a16:creationId xmlns:a16="http://schemas.microsoft.com/office/drawing/2014/main" id="{F53ADB08-E2C3-4D9D-99BA-9D35BAF3D0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63272" y="1356968"/>
            <a:ext cx="8265458" cy="4649320"/>
          </a:xfrm>
          <a:prstGeom prst="rect">
            <a:avLst/>
          </a:prstGeom>
        </p:spPr>
      </p:pic>
      <p:sp>
        <p:nvSpPr>
          <p:cNvPr id="2" name="Google Shape;82;p15">
            <a:extLst>
              <a:ext uri="{FF2B5EF4-FFF2-40B4-BE49-F238E27FC236}">
                <a16:creationId xmlns:a16="http://schemas.microsoft.com/office/drawing/2014/main" id="{98AF1CC1-780F-4D98-B6E2-FC771577F032}"/>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err="1">
                <a:solidFill>
                  <a:srgbClr val="FF0000"/>
                </a:solidFill>
                <a:latin typeface="Open Sans" panose="020B0604020202020204" charset="0"/>
                <a:ea typeface="Open Sans" panose="020B0604020202020204" charset="0"/>
                <a:cs typeface="Open Sans" panose="020B0604020202020204" charset="0"/>
              </a:rPr>
              <a:t>Desoldering</a:t>
            </a:r>
            <a:r>
              <a:rPr lang="en-SG" sz="3200" b="1" dirty="0">
                <a:latin typeface="Open Sans" panose="020B0604020202020204" charset="0"/>
                <a:ea typeface="Open Sans" panose="020B0604020202020204" charset="0"/>
                <a:cs typeface="Open Sans" panose="020B0604020202020204" charset="0"/>
              </a:rPr>
              <a:t> Techniques (Solder Bridge)</a:t>
            </a:r>
            <a:endParaRPr sz="3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980489353"/>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3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sz="5400" dirty="0">
                <a:latin typeface="Open Sans"/>
                <a:ea typeface="Open Sans"/>
                <a:cs typeface="Open Sans"/>
                <a:sym typeface="Open Sans"/>
              </a:rPr>
              <a:t>Introduction to</a:t>
            </a:r>
            <a:br>
              <a:rPr lang="en-SG" sz="5400" dirty="0">
                <a:latin typeface="Open Sans"/>
                <a:ea typeface="Open Sans"/>
                <a:cs typeface="Open Sans"/>
                <a:sym typeface="Open Sans"/>
              </a:rPr>
            </a:br>
            <a:r>
              <a:rPr lang="en-SG" sz="5400" dirty="0">
                <a:latin typeface="Open Sans"/>
                <a:ea typeface="Open Sans"/>
                <a:cs typeface="Open Sans"/>
                <a:sym typeface="Open Sans"/>
              </a:rPr>
              <a:t>Basic Hardware</a:t>
            </a:r>
            <a:endParaRPr sz="5400" dirty="0">
              <a:latin typeface="Open Sans"/>
              <a:ea typeface="Open Sans"/>
              <a:cs typeface="Open Sans"/>
              <a:sym typeface="Open Sans"/>
            </a:endParaRPr>
          </a:p>
        </p:txBody>
      </p:sp>
    </p:spTree>
    <p:extLst>
      <p:ext uri="{BB962C8B-B14F-4D97-AF65-F5344CB8AC3E}">
        <p14:creationId xmlns:p14="http://schemas.microsoft.com/office/powerpoint/2010/main" val="51001432"/>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sz="6000" dirty="0">
                <a:latin typeface="Open Sans"/>
                <a:ea typeface="Open Sans"/>
                <a:cs typeface="Open Sans"/>
                <a:sym typeface="Open Sans"/>
              </a:rPr>
              <a:t>Troubleshooting Circuit</a:t>
            </a:r>
            <a:endParaRPr sz="6000" dirty="0">
              <a:latin typeface="Open Sans"/>
              <a:ea typeface="Open Sans"/>
              <a:cs typeface="Open Sans"/>
              <a:sym typeface="Open Sans"/>
            </a:endParaRPr>
          </a:p>
        </p:txBody>
      </p:sp>
    </p:spTree>
    <p:extLst>
      <p:ext uri="{BB962C8B-B14F-4D97-AF65-F5344CB8AC3E}">
        <p14:creationId xmlns:p14="http://schemas.microsoft.com/office/powerpoint/2010/main" val="1132455347"/>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 </a:t>
            </a:r>
            <a:r>
              <a:rPr lang="en-US" altLang="zh-CN" sz="3200" b="1" dirty="0">
                <a:latin typeface="Open Sans" panose="020B0604020202020204" charset="0"/>
                <a:ea typeface="Open Sans" panose="020B0604020202020204" charset="0"/>
                <a:cs typeface="Open Sans" panose="020B0604020202020204" charset="0"/>
              </a:rPr>
              <a:t>Circuit Troubleshooting - Mentality</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8" name="TextBox 7">
            <a:extLst>
              <a:ext uri="{FF2B5EF4-FFF2-40B4-BE49-F238E27FC236}">
                <a16:creationId xmlns:a16="http://schemas.microsoft.com/office/drawing/2014/main" id="{32D27F32-160D-4DD0-B9D8-67C847EF737F}"/>
              </a:ext>
            </a:extLst>
          </p:cNvPr>
          <p:cNvSpPr txBox="1"/>
          <p:nvPr/>
        </p:nvSpPr>
        <p:spPr>
          <a:xfrm>
            <a:off x="415600" y="1850746"/>
            <a:ext cx="3340323"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Step 1: disconnect the power source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solidFill>
                <a:srgbClr val="000000"/>
              </a:solidFill>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solidFill>
                <a:srgbClr val="000000"/>
              </a:solidFill>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p:txBody>
      </p:sp>
      <p:pic>
        <p:nvPicPr>
          <p:cNvPr id="3" name="Picture 2">
            <a:extLst>
              <a:ext uri="{FF2B5EF4-FFF2-40B4-BE49-F238E27FC236}">
                <a16:creationId xmlns:a16="http://schemas.microsoft.com/office/drawing/2014/main" id="{8F7C4E4E-91C0-4120-9C8C-FF3D3B944DA4}"/>
              </a:ext>
            </a:extLst>
          </p:cNvPr>
          <p:cNvPicPr>
            <a:picLocks noChangeAspect="1"/>
          </p:cNvPicPr>
          <p:nvPr/>
        </p:nvPicPr>
        <p:blipFill rotWithShape="1">
          <a:blip r:embed="rId3">
            <a:extLst>
              <a:ext uri="{28A0092B-C50C-407E-A947-70E740481C1C}">
                <a14:useLocalDpi xmlns:a14="http://schemas.microsoft.com/office/drawing/2010/main" val="0"/>
              </a:ext>
            </a:extLst>
          </a:blip>
          <a:srcRect l="17850" t="22151" r="30537" b="31996"/>
          <a:stretch/>
        </p:blipFill>
        <p:spPr>
          <a:xfrm>
            <a:off x="4031225" y="1850746"/>
            <a:ext cx="5653549" cy="3766976"/>
          </a:xfrm>
          <a:prstGeom prst="rect">
            <a:avLst/>
          </a:prstGeom>
        </p:spPr>
      </p:pic>
      <p:sp>
        <p:nvSpPr>
          <p:cNvPr id="6" name="Arrow: Down 5">
            <a:extLst>
              <a:ext uri="{FF2B5EF4-FFF2-40B4-BE49-F238E27FC236}">
                <a16:creationId xmlns:a16="http://schemas.microsoft.com/office/drawing/2014/main" id="{6BA37DE3-0929-45B9-80D4-2306743FAD8E}"/>
              </a:ext>
            </a:extLst>
          </p:cNvPr>
          <p:cNvSpPr/>
          <p:nvPr/>
        </p:nvSpPr>
        <p:spPr>
          <a:xfrm rot="5400000">
            <a:off x="6264379" y="3267201"/>
            <a:ext cx="597307" cy="9340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212246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 </a:t>
            </a:r>
            <a:r>
              <a:rPr lang="en-US" altLang="zh-CN" sz="3200" b="1" dirty="0">
                <a:latin typeface="Open Sans" panose="020B0604020202020204" charset="0"/>
                <a:ea typeface="Open Sans" panose="020B0604020202020204" charset="0"/>
                <a:cs typeface="Open Sans" panose="020B0604020202020204" charset="0"/>
              </a:rPr>
              <a:t>Circuit Troubleshooting - Mentality</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8" name="TextBox 7">
            <a:extLst>
              <a:ext uri="{FF2B5EF4-FFF2-40B4-BE49-F238E27FC236}">
                <a16:creationId xmlns:a16="http://schemas.microsoft.com/office/drawing/2014/main" id="{32D27F32-160D-4DD0-B9D8-67C847EF737F}"/>
              </a:ext>
            </a:extLst>
          </p:cNvPr>
          <p:cNvSpPr txBox="1"/>
          <p:nvPr/>
        </p:nvSpPr>
        <p:spPr>
          <a:xfrm>
            <a:off x="415600" y="1850746"/>
            <a:ext cx="3340323"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Step 2: narrow down to a “functional part” of circuit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p:txBody>
      </p:sp>
      <p:sp>
        <p:nvSpPr>
          <p:cNvPr id="7" name="Rectangle 6">
            <a:extLst>
              <a:ext uri="{FF2B5EF4-FFF2-40B4-BE49-F238E27FC236}">
                <a16:creationId xmlns:a16="http://schemas.microsoft.com/office/drawing/2014/main" id="{EEB8BA50-8DBA-4513-A66E-516A6EF70530}"/>
              </a:ext>
            </a:extLst>
          </p:cNvPr>
          <p:cNvSpPr/>
          <p:nvPr/>
        </p:nvSpPr>
        <p:spPr>
          <a:xfrm>
            <a:off x="8150532" y="2543319"/>
            <a:ext cx="938077" cy="1446550"/>
          </a:xfrm>
          <a:prstGeom prst="rect">
            <a:avLst/>
          </a:prstGeom>
          <a:ln>
            <a:noFill/>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800" b="0" i="0" u="none" strike="noStrike" kern="1200" cap="none" spc="0" normalizeH="0" baseline="0" noProof="0" dirty="0">
                <a:ln>
                  <a:noFill/>
                </a:ln>
                <a:solidFill>
                  <a:srgbClr val="FF0000"/>
                </a:solidFill>
                <a:effectLst/>
                <a:uLnTx/>
                <a:uFillTx/>
                <a:latin typeface="Arial"/>
                <a:ea typeface="+mn-ea"/>
                <a:cs typeface="+mn-cs"/>
              </a:rPr>
              <a:t>X</a:t>
            </a:r>
          </a:p>
        </p:txBody>
      </p:sp>
      <p:pic>
        <p:nvPicPr>
          <p:cNvPr id="1034" name="Picture 10" descr="Image result for meme prefer">
            <a:extLst>
              <a:ext uri="{FF2B5EF4-FFF2-40B4-BE49-F238E27FC236}">
                <a16:creationId xmlns:a16="http://schemas.microsoft.com/office/drawing/2014/main" id="{92BFCAA5-2B4B-4294-B37F-BF085F66F1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8544" y="1502133"/>
            <a:ext cx="4762500" cy="47625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schematic">
            <a:extLst>
              <a:ext uri="{FF2B5EF4-FFF2-40B4-BE49-F238E27FC236}">
                <a16:creationId xmlns:a16="http://schemas.microsoft.com/office/drawing/2014/main" id="{1230FC61-1B1B-44AA-B6C5-42B19D71B8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8422" y="1712359"/>
            <a:ext cx="3536504" cy="20311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7E6B2234-FD03-4895-BBB8-95503E78E039}"/>
              </a:ext>
            </a:extLst>
          </p:cNvPr>
          <p:cNvPicPr>
            <a:picLocks noChangeAspect="1"/>
          </p:cNvPicPr>
          <p:nvPr/>
        </p:nvPicPr>
        <p:blipFill>
          <a:blip r:embed="rId5"/>
          <a:stretch>
            <a:fillRect/>
          </a:stretch>
        </p:blipFill>
        <p:spPr>
          <a:xfrm>
            <a:off x="6529764" y="3942866"/>
            <a:ext cx="3446977" cy="2405550"/>
          </a:xfrm>
          <a:prstGeom prst="rect">
            <a:avLst/>
          </a:prstGeom>
        </p:spPr>
      </p:pic>
    </p:spTree>
    <p:extLst>
      <p:ext uri="{BB962C8B-B14F-4D97-AF65-F5344CB8AC3E}">
        <p14:creationId xmlns:p14="http://schemas.microsoft.com/office/powerpoint/2010/main" val="269629177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 </a:t>
            </a:r>
            <a:r>
              <a:rPr lang="en-US" altLang="zh-CN" sz="3200" b="1" dirty="0">
                <a:latin typeface="Open Sans" panose="020B0604020202020204" charset="0"/>
                <a:ea typeface="Open Sans" panose="020B0604020202020204" charset="0"/>
                <a:cs typeface="Open Sans" panose="020B0604020202020204" charset="0"/>
              </a:rPr>
              <a:t>Circuit Troubleshooting - Mentality</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8" name="TextBox 7">
            <a:extLst>
              <a:ext uri="{FF2B5EF4-FFF2-40B4-BE49-F238E27FC236}">
                <a16:creationId xmlns:a16="http://schemas.microsoft.com/office/drawing/2014/main" id="{32D27F32-160D-4DD0-B9D8-67C847EF737F}"/>
              </a:ext>
            </a:extLst>
          </p:cNvPr>
          <p:cNvSpPr txBox="1"/>
          <p:nvPr/>
        </p:nvSpPr>
        <p:spPr>
          <a:xfrm>
            <a:off x="2873889" y="1768553"/>
            <a:ext cx="334032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Step 3: look for visual clue: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p:txBody>
      </p:sp>
      <p:pic>
        <p:nvPicPr>
          <p:cNvPr id="3074" name="Picture 2" descr="Image result for burned circuit">
            <a:extLst>
              <a:ext uri="{FF2B5EF4-FFF2-40B4-BE49-F238E27FC236}">
                <a16:creationId xmlns:a16="http://schemas.microsoft.com/office/drawing/2014/main" id="{1D625CC6-427C-4A12-90BB-BCE156717A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0724" b="14178"/>
          <a:stretch/>
        </p:blipFill>
        <p:spPr bwMode="auto">
          <a:xfrm>
            <a:off x="2529727" y="2164136"/>
            <a:ext cx="3056911" cy="23332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32D43A0-38DB-41F1-B3F0-73E8C922BDA2}"/>
              </a:ext>
            </a:extLst>
          </p:cNvPr>
          <p:cNvSpPr/>
          <p:nvPr/>
        </p:nvSpPr>
        <p:spPr>
          <a:xfrm>
            <a:off x="3517409" y="4725468"/>
            <a:ext cx="657103"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Burn</a:t>
            </a:r>
            <a:endParaRPr kumimoji="0" lang="en-US"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10" name="Rectangle 9">
            <a:extLst>
              <a:ext uri="{FF2B5EF4-FFF2-40B4-BE49-F238E27FC236}">
                <a16:creationId xmlns:a16="http://schemas.microsoft.com/office/drawing/2014/main" id="{0595F4EA-1688-49B4-952D-82DFC1227BBE}"/>
              </a:ext>
            </a:extLst>
          </p:cNvPr>
          <p:cNvSpPr/>
          <p:nvPr/>
        </p:nvSpPr>
        <p:spPr>
          <a:xfrm>
            <a:off x="6667010" y="4725155"/>
            <a:ext cx="2321661"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Dangling/loose wires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mn-ea"/>
                <a:cs typeface="+mn-cs"/>
              </a:rPr>
              <a:t>(Open Circuit)</a:t>
            </a:r>
            <a:endParaRPr kumimoji="0" lang="en-US" sz="1800" b="0" i="0" u="none" strike="noStrike" kern="1200" cap="none" spc="0" normalizeH="0" baseline="0" noProof="0" dirty="0">
              <a:ln>
                <a:noFill/>
              </a:ln>
              <a:solidFill>
                <a:srgbClr val="000000"/>
              </a:solidFill>
              <a:effectLst/>
              <a:uLnTx/>
              <a:uFillTx/>
              <a:latin typeface="Arial"/>
              <a:ea typeface="+mn-ea"/>
              <a:cs typeface="+mn-cs"/>
            </a:endParaRPr>
          </a:p>
        </p:txBody>
      </p:sp>
      <p:pic>
        <p:nvPicPr>
          <p:cNvPr id="1026" name="Picture 2" descr="Image result for breadboard loose wire">
            <a:extLst>
              <a:ext uri="{FF2B5EF4-FFF2-40B4-BE49-F238E27FC236}">
                <a16:creationId xmlns:a16="http://schemas.microsoft.com/office/drawing/2014/main" id="{962F2227-5ED1-4B06-AE25-3691932240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164136"/>
            <a:ext cx="3463682" cy="2310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8924368"/>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 </a:t>
            </a:r>
            <a:r>
              <a:rPr lang="en-US" altLang="zh-CN" sz="3200" b="1" dirty="0">
                <a:latin typeface="Open Sans" panose="020B0604020202020204" charset="0"/>
                <a:ea typeface="Open Sans" panose="020B0604020202020204" charset="0"/>
                <a:cs typeface="Open Sans" panose="020B0604020202020204" charset="0"/>
              </a:rPr>
              <a:t>Circuit Troubleshooting - Mentality</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8" name="TextBox 7">
            <a:extLst>
              <a:ext uri="{FF2B5EF4-FFF2-40B4-BE49-F238E27FC236}">
                <a16:creationId xmlns:a16="http://schemas.microsoft.com/office/drawing/2014/main" id="{32D27F32-160D-4DD0-B9D8-67C847EF737F}"/>
              </a:ext>
            </a:extLst>
          </p:cNvPr>
          <p:cNvSpPr txBox="1"/>
          <p:nvPr/>
        </p:nvSpPr>
        <p:spPr>
          <a:xfrm>
            <a:off x="415600" y="1850746"/>
            <a:ext cx="3340323"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Step 3: look for visual clue:</a:t>
            </a:r>
          </a:p>
          <a:p>
            <a:pPr>
              <a:defRPr/>
            </a:pPr>
            <a:r>
              <a:rPr lang="en-SG" dirty="0">
                <a:solidFill>
                  <a:srgbClr val="000000"/>
                </a:solidFill>
                <a:latin typeface="Open Sans" panose="020B0604020202020204" charset="0"/>
                <a:ea typeface="Open Sans" panose="020B0604020202020204" charset="0"/>
                <a:cs typeface="Open Sans" panose="020B0604020202020204" charset="0"/>
              </a:rPr>
              <a:t>-Wrong orientation?</a:t>
            </a:r>
            <a:endParaRPr lang="en-US" dirty="0">
              <a:solidFill>
                <a:srgbClr val="00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p:txBody>
      </p:sp>
      <p:pic>
        <p:nvPicPr>
          <p:cNvPr id="4" name="Picture 3">
            <a:extLst>
              <a:ext uri="{FF2B5EF4-FFF2-40B4-BE49-F238E27FC236}">
                <a16:creationId xmlns:a16="http://schemas.microsoft.com/office/drawing/2014/main" id="{4E12B996-3499-4DE2-8752-37F2514F1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8038" y="1252328"/>
            <a:ext cx="6499122" cy="4874342"/>
          </a:xfrm>
          <a:prstGeom prst="rect">
            <a:avLst/>
          </a:prstGeom>
        </p:spPr>
      </p:pic>
    </p:spTree>
    <p:extLst>
      <p:ext uri="{BB962C8B-B14F-4D97-AF65-F5344CB8AC3E}">
        <p14:creationId xmlns:p14="http://schemas.microsoft.com/office/powerpoint/2010/main" val="229905588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 name="Picture 2" descr="Image result for multimeter">
            <a:extLst>
              <a:ext uri="{FF2B5EF4-FFF2-40B4-BE49-F238E27FC236}">
                <a16:creationId xmlns:a16="http://schemas.microsoft.com/office/drawing/2014/main" id="{8B334DEF-9A64-4551-8A26-B393758CCD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59" t="29813" r="44806" b="18501"/>
          <a:stretch/>
        </p:blipFill>
        <p:spPr bwMode="auto">
          <a:xfrm>
            <a:off x="3479514" y="1353303"/>
            <a:ext cx="5232972" cy="5158216"/>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 </a:t>
            </a:r>
            <a:r>
              <a:rPr lang="en-US" altLang="zh-CN" sz="3200" b="1" dirty="0">
                <a:latin typeface="Open Sans" panose="020B0604020202020204" charset="0"/>
                <a:ea typeface="Open Sans" panose="020B0604020202020204" charset="0"/>
                <a:cs typeface="Open Sans" panose="020B0604020202020204" charset="0"/>
              </a:rPr>
              <a:t>Circuit Troubleshooting - Multimeter</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2" name="Oval 1">
            <a:extLst>
              <a:ext uri="{FF2B5EF4-FFF2-40B4-BE49-F238E27FC236}">
                <a16:creationId xmlns:a16="http://schemas.microsoft.com/office/drawing/2014/main" id="{6EBD0162-63E4-4707-8811-0A001F599EAA}"/>
              </a:ext>
            </a:extLst>
          </p:cNvPr>
          <p:cNvSpPr/>
          <p:nvPr/>
        </p:nvSpPr>
        <p:spPr>
          <a:xfrm>
            <a:off x="5612028" y="2766400"/>
            <a:ext cx="483971" cy="471561"/>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B050"/>
              </a:solidFill>
              <a:effectLst/>
              <a:uLnTx/>
              <a:uFillTx/>
              <a:latin typeface="Arial"/>
              <a:ea typeface="+mn-ea"/>
              <a:cs typeface="+mn-cs"/>
            </a:endParaRPr>
          </a:p>
        </p:txBody>
      </p:sp>
      <p:cxnSp>
        <p:nvCxnSpPr>
          <p:cNvPr id="4" name="Straight Arrow Connector 3">
            <a:extLst>
              <a:ext uri="{FF2B5EF4-FFF2-40B4-BE49-F238E27FC236}">
                <a16:creationId xmlns:a16="http://schemas.microsoft.com/office/drawing/2014/main" id="{E0DF61FE-6511-4485-9341-A801F6D22484}"/>
              </a:ext>
            </a:extLst>
          </p:cNvPr>
          <p:cNvCxnSpPr>
            <a:cxnSpLocks/>
          </p:cNvCxnSpPr>
          <p:nvPr/>
        </p:nvCxnSpPr>
        <p:spPr>
          <a:xfrm flipV="1">
            <a:off x="3195263" y="2866491"/>
            <a:ext cx="2363056" cy="626722"/>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3D6ABF2-2EBD-4279-8DEA-9825F8C2C0C9}"/>
              </a:ext>
            </a:extLst>
          </p:cNvPr>
          <p:cNvSpPr txBox="1"/>
          <p:nvPr/>
        </p:nvSpPr>
        <p:spPr>
          <a:xfrm>
            <a:off x="662960" y="2866491"/>
            <a:ext cx="2532303"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Continuity test: check whether wire / connection is good</a:t>
            </a:r>
          </a:p>
        </p:txBody>
      </p:sp>
    </p:spTree>
    <p:extLst>
      <p:ext uri="{BB962C8B-B14F-4D97-AF65-F5344CB8AC3E}">
        <p14:creationId xmlns:p14="http://schemas.microsoft.com/office/powerpoint/2010/main" val="385344538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5" name="Google Shape;82;p15">
            <a:extLst>
              <a:ext uri="{FF2B5EF4-FFF2-40B4-BE49-F238E27FC236}">
                <a16:creationId xmlns:a16="http://schemas.microsoft.com/office/drawing/2014/main" id="{AE2AE839-2776-4C1D-AB42-3745F53202DB}"/>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b="1" dirty="0">
                <a:latin typeface="Open Sans" panose="020B0604020202020204" charset="0"/>
                <a:ea typeface="Open Sans" panose="020B0604020202020204" charset="0"/>
                <a:cs typeface="Open Sans" panose="020B0604020202020204" charset="0"/>
              </a:rPr>
              <a:t> </a:t>
            </a:r>
            <a:r>
              <a:rPr lang="en-US" altLang="zh-CN" sz="3200" dirty="0">
                <a:latin typeface="Open Sans" panose="020B0604020202020204" charset="0"/>
                <a:ea typeface="Open Sans" panose="020B0604020202020204" charset="0"/>
                <a:cs typeface="Open Sans" panose="020B0604020202020204" charset="0"/>
              </a:rPr>
              <a:t>Circuit Troubleshooting - Mentality</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9" name="TextBox 8">
            <a:extLst>
              <a:ext uri="{FF2B5EF4-FFF2-40B4-BE49-F238E27FC236}">
                <a16:creationId xmlns:a16="http://schemas.microsoft.com/office/drawing/2014/main" id="{59BCB655-1422-4C25-A133-9CACC06F0B63}"/>
              </a:ext>
            </a:extLst>
          </p:cNvPr>
          <p:cNvSpPr txBox="1"/>
          <p:nvPr/>
        </p:nvSpPr>
        <p:spPr>
          <a:xfrm>
            <a:off x="662180" y="2415825"/>
            <a:ext cx="4579187"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Step 5: Circuit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rPr>
              <a:t>Is the voltage there or is the current there? What is the expected value? Is the value correct?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2400" b="0" i="0" u="none" strike="noStrike" kern="1200" cap="none" spc="0" normalizeH="0" baseline="0" noProof="0" dirty="0">
              <a:ln>
                <a:noFill/>
              </a:ln>
              <a:solidFill>
                <a:srgbClr val="000000"/>
              </a:solidFill>
              <a:effectLst/>
              <a:uLnTx/>
              <a:uFillTx/>
              <a:latin typeface="Open Sans" panose="020B0604020202020204" charset="0"/>
              <a:ea typeface="Open Sans" panose="020B0604020202020204" charset="0"/>
              <a:cs typeface="Open Sans" panose="020B0604020202020204" charset="0"/>
            </a:endParaRPr>
          </a:p>
        </p:txBody>
      </p:sp>
      <p:pic>
        <p:nvPicPr>
          <p:cNvPr id="5122" name="Picture 2">
            <a:extLst>
              <a:ext uri="{FF2B5EF4-FFF2-40B4-BE49-F238E27FC236}">
                <a16:creationId xmlns:a16="http://schemas.microsoft.com/office/drawing/2014/main" id="{40A14CB4-5B07-443D-9CB4-D294CD983B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4759" y="1741371"/>
            <a:ext cx="5779995" cy="3782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603072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sz="6000" dirty="0">
                <a:latin typeface="Open Sans"/>
                <a:ea typeface="Open Sans"/>
                <a:cs typeface="Open Sans"/>
                <a:sym typeface="Open Sans"/>
              </a:rPr>
              <a:t>Introduction to</a:t>
            </a:r>
            <a:br>
              <a:rPr lang="en-SG" sz="6000" dirty="0">
                <a:latin typeface="Open Sans"/>
                <a:ea typeface="Open Sans"/>
                <a:cs typeface="Open Sans"/>
                <a:sym typeface="Open Sans"/>
              </a:rPr>
            </a:br>
            <a:r>
              <a:rPr lang="en-SG" sz="6000" dirty="0">
                <a:latin typeface="Open Sans"/>
                <a:ea typeface="Open Sans"/>
                <a:cs typeface="Open Sans"/>
                <a:sym typeface="Open Sans"/>
              </a:rPr>
              <a:t>Arduino</a:t>
            </a:r>
            <a:endParaRPr sz="6000" dirty="0">
              <a:latin typeface="Open Sans"/>
              <a:ea typeface="Open Sans"/>
              <a:cs typeface="Open Sans"/>
              <a:sym typeface="Open Sans"/>
            </a:endParaRPr>
          </a:p>
        </p:txBody>
      </p:sp>
    </p:spTree>
    <p:extLst>
      <p:ext uri="{BB962C8B-B14F-4D97-AF65-F5344CB8AC3E}">
        <p14:creationId xmlns:p14="http://schemas.microsoft.com/office/powerpoint/2010/main" val="27619035"/>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61457" y="507977"/>
            <a:ext cx="9905999" cy="600660"/>
          </a:xfrm>
        </p:spPr>
        <p:txBody>
          <a:bodyPr/>
          <a:lstStyle/>
          <a:p>
            <a:r>
              <a:rPr lang="en-SG" sz="5000" dirty="0">
                <a:latin typeface="+mj-lt"/>
              </a:rPr>
              <a:t>What is          ? </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881738" y="1302016"/>
            <a:ext cx="10460650" cy="4747509"/>
          </a:xfrm>
        </p:spPr>
        <p:txBody>
          <a:bodyPr/>
          <a:lstStyle/>
          <a:p>
            <a:r>
              <a:rPr lang="en-SG" sz="2200" dirty="0"/>
              <a:t> World’s leading open-source hardware and software ecosystem</a:t>
            </a:r>
          </a:p>
          <a:p>
            <a:r>
              <a:rPr lang="en-SG" sz="2200" dirty="0"/>
              <a:t> Originally started as a research project at the Interaction Design Institute </a:t>
            </a:r>
            <a:br>
              <a:rPr lang="en-SG" sz="2200" dirty="0"/>
            </a:br>
            <a:r>
              <a:rPr lang="en-SG" sz="2200" dirty="0"/>
              <a:t>   of Ivrea, Italy</a:t>
            </a:r>
          </a:p>
          <a:p>
            <a:r>
              <a:rPr lang="en-SG" sz="2200" dirty="0"/>
              <a:t> Tool for IoT product development, project prototyping and for STEM education. </a:t>
            </a:r>
          </a:p>
          <a:p>
            <a:pPr indent="0">
              <a:buNone/>
            </a:pPr>
            <a:endParaRPr lang="en-SG" sz="2200" dirty="0"/>
          </a:p>
        </p:txBody>
      </p:sp>
      <p:pic>
        <p:nvPicPr>
          <p:cNvPr id="6" name="Shape 107" descr="Arduino Logo.svg">
            <a:extLst>
              <a:ext uri="{FF2B5EF4-FFF2-40B4-BE49-F238E27FC236}">
                <a16:creationId xmlns:a16="http://schemas.microsoft.com/office/drawing/2014/main" id="{F973935F-548A-4035-B8B5-3B7EF336AF47}"/>
              </a:ext>
            </a:extLst>
          </p:cNvPr>
          <p:cNvPicPr preferRelativeResize="0"/>
          <p:nvPr/>
        </p:nvPicPr>
        <p:blipFill rotWithShape="1">
          <a:blip r:embed="rId2">
            <a:alphaModFix/>
          </a:blip>
          <a:srcRect/>
          <a:stretch/>
        </p:blipFill>
        <p:spPr>
          <a:xfrm>
            <a:off x="3143892" y="369886"/>
            <a:ext cx="1284741" cy="876841"/>
          </a:xfrm>
          <a:prstGeom prst="rect">
            <a:avLst/>
          </a:prstGeom>
          <a:noFill/>
          <a:ln>
            <a:noFill/>
          </a:ln>
        </p:spPr>
      </p:pic>
      <p:grpSp>
        <p:nvGrpSpPr>
          <p:cNvPr id="9" name="Group 8">
            <a:extLst>
              <a:ext uri="{FF2B5EF4-FFF2-40B4-BE49-F238E27FC236}">
                <a16:creationId xmlns:a16="http://schemas.microsoft.com/office/drawing/2014/main" id="{74226F71-74C3-4736-8259-18FDE7BF4224}"/>
              </a:ext>
            </a:extLst>
          </p:cNvPr>
          <p:cNvGrpSpPr/>
          <p:nvPr/>
        </p:nvGrpSpPr>
        <p:grpSpPr>
          <a:xfrm>
            <a:off x="2655421" y="3646554"/>
            <a:ext cx="6404002" cy="2841560"/>
            <a:chOff x="3628225" y="1879824"/>
            <a:chExt cx="5412810" cy="2346535"/>
          </a:xfrm>
        </p:grpSpPr>
        <p:pic>
          <p:nvPicPr>
            <p:cNvPr id="10" name="Shape 118">
              <a:extLst>
                <a:ext uri="{FF2B5EF4-FFF2-40B4-BE49-F238E27FC236}">
                  <a16:creationId xmlns:a16="http://schemas.microsoft.com/office/drawing/2014/main" id="{AFA5DBA3-DA74-4412-93D8-2CD7056DADDF}"/>
                </a:ext>
              </a:extLst>
            </p:cNvPr>
            <p:cNvPicPr preferRelativeResize="0"/>
            <p:nvPr/>
          </p:nvPicPr>
          <p:blipFill rotWithShape="1">
            <a:blip r:embed="rId3">
              <a:alphaModFix/>
            </a:blip>
            <a:srcRect/>
            <a:stretch/>
          </p:blipFill>
          <p:spPr>
            <a:xfrm>
              <a:off x="3628225" y="1879824"/>
              <a:ext cx="3222902" cy="2346535"/>
            </a:xfrm>
            <a:prstGeom prst="rect">
              <a:avLst/>
            </a:prstGeom>
            <a:noFill/>
            <a:ln>
              <a:noFill/>
            </a:ln>
          </p:spPr>
        </p:pic>
        <p:sp>
          <p:nvSpPr>
            <p:cNvPr id="11" name="Shape 120">
              <a:extLst>
                <a:ext uri="{FF2B5EF4-FFF2-40B4-BE49-F238E27FC236}">
                  <a16:creationId xmlns:a16="http://schemas.microsoft.com/office/drawing/2014/main" id="{7F2D0534-EF4F-4D12-B718-8F4620138579}"/>
                </a:ext>
              </a:extLst>
            </p:cNvPr>
            <p:cNvSpPr txBox="1"/>
            <p:nvPr/>
          </p:nvSpPr>
          <p:spPr>
            <a:xfrm>
              <a:off x="7016122" y="2853036"/>
              <a:ext cx="2024913" cy="400110"/>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SG" sz="2000" b="1" i="0" u="none" strike="noStrike" cap="none" dirty="0">
                  <a:solidFill>
                    <a:schemeClr val="dk1"/>
                  </a:solidFill>
                  <a:latin typeface="Arial"/>
                  <a:ea typeface="Arial"/>
                  <a:cs typeface="Arial"/>
                  <a:sym typeface="Arial"/>
                </a:rPr>
                <a:t>ARDUINO UNO</a:t>
              </a:r>
            </a:p>
          </p:txBody>
        </p:sp>
      </p:grpSp>
    </p:spTree>
    <p:extLst>
      <p:ext uri="{BB962C8B-B14F-4D97-AF65-F5344CB8AC3E}">
        <p14:creationId xmlns:p14="http://schemas.microsoft.com/office/powerpoint/2010/main" val="135882148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5928687" y="2461841"/>
            <a:ext cx="5413701" cy="2373755"/>
          </a:xfrm>
        </p:spPr>
        <p:txBody>
          <a:bodyPr/>
          <a:lstStyle/>
          <a:p>
            <a:r>
              <a:rPr lang="en-SG" sz="2200" dirty="0"/>
              <a:t> Programs are written in the Arduino </a:t>
            </a:r>
            <a:br>
              <a:rPr lang="en-SG" sz="2200" dirty="0"/>
            </a:br>
            <a:r>
              <a:rPr lang="en-SG" sz="2200" dirty="0"/>
              <a:t>  Integrated Development Environment </a:t>
            </a:r>
            <a:br>
              <a:rPr lang="en-SG" sz="2200" dirty="0"/>
            </a:br>
            <a:r>
              <a:rPr lang="en-SG" sz="2200" dirty="0"/>
              <a:t>  (IDE)</a:t>
            </a:r>
          </a:p>
          <a:p>
            <a:r>
              <a:rPr lang="en-SG" sz="2200" dirty="0"/>
              <a:t> Known as “Sketches”</a:t>
            </a:r>
          </a:p>
          <a:p>
            <a:r>
              <a:rPr lang="en-SG" sz="2200" dirty="0"/>
              <a:t> Files (.</a:t>
            </a:r>
            <a:r>
              <a:rPr lang="en-SG" sz="2200" dirty="0" err="1"/>
              <a:t>ino</a:t>
            </a:r>
            <a:r>
              <a:rPr lang="en-SG" sz="2200" dirty="0"/>
              <a:t>) are uploaded to the </a:t>
            </a:r>
            <a:br>
              <a:rPr lang="en-SG" sz="2200" dirty="0"/>
            </a:br>
            <a:r>
              <a:rPr lang="en-SG" sz="2200" dirty="0"/>
              <a:t>  Arduino board via USB cable</a:t>
            </a:r>
          </a:p>
        </p:txBody>
      </p:sp>
      <p:sp>
        <p:nvSpPr>
          <p:cNvPr id="11" name="Text Placeholder 2">
            <a:extLst>
              <a:ext uri="{FF2B5EF4-FFF2-40B4-BE49-F238E27FC236}">
                <a16:creationId xmlns:a16="http://schemas.microsoft.com/office/drawing/2014/main" id="{A38147E3-86F3-4FB3-B90E-F191A6B3803D}"/>
              </a:ext>
            </a:extLst>
          </p:cNvPr>
          <p:cNvSpPr txBox="1">
            <a:spLocks/>
          </p:cNvSpPr>
          <p:nvPr/>
        </p:nvSpPr>
        <p:spPr>
          <a:xfrm>
            <a:off x="1297978" y="1984876"/>
            <a:ext cx="3727364" cy="600661"/>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lgn="ctr">
              <a:buFont typeface="Arial"/>
              <a:buNone/>
            </a:pPr>
            <a:r>
              <a:rPr lang="en-SG" sz="2200" b="1" dirty="0">
                <a:solidFill>
                  <a:srgbClr val="00B0F0"/>
                </a:solidFill>
              </a:rPr>
              <a:t>Software</a:t>
            </a:r>
          </a:p>
        </p:txBody>
      </p:sp>
      <p:pic>
        <p:nvPicPr>
          <p:cNvPr id="20" name="Shape 139">
            <a:extLst>
              <a:ext uri="{FF2B5EF4-FFF2-40B4-BE49-F238E27FC236}">
                <a16:creationId xmlns:a16="http://schemas.microsoft.com/office/drawing/2014/main" id="{612E2253-AC23-4591-BC5E-CC23DF92F2D4}"/>
              </a:ext>
            </a:extLst>
          </p:cNvPr>
          <p:cNvPicPr preferRelativeResize="0"/>
          <p:nvPr/>
        </p:nvPicPr>
        <p:blipFill>
          <a:blip r:embed="rId2">
            <a:alphaModFix/>
          </a:blip>
          <a:stretch>
            <a:fillRect/>
          </a:stretch>
        </p:blipFill>
        <p:spPr>
          <a:xfrm>
            <a:off x="990469" y="2598926"/>
            <a:ext cx="4626246" cy="3088294"/>
          </a:xfrm>
          <a:prstGeom prst="rect">
            <a:avLst/>
          </a:prstGeom>
          <a:noFill/>
          <a:ln>
            <a:noFill/>
          </a:ln>
        </p:spPr>
      </p:pic>
      <p:sp>
        <p:nvSpPr>
          <p:cNvPr id="10" name="Title 1">
            <a:extLst>
              <a:ext uri="{FF2B5EF4-FFF2-40B4-BE49-F238E27FC236}">
                <a16:creationId xmlns:a16="http://schemas.microsoft.com/office/drawing/2014/main" id="{FCC1289F-2573-4399-A77A-5334D6617396}"/>
              </a:ext>
            </a:extLst>
          </p:cNvPr>
          <p:cNvSpPr>
            <a:spLocks noGrp="1"/>
          </p:cNvSpPr>
          <p:nvPr>
            <p:ph type="title"/>
          </p:nvPr>
        </p:nvSpPr>
        <p:spPr>
          <a:xfrm>
            <a:off x="661457" y="507977"/>
            <a:ext cx="9905999" cy="600660"/>
          </a:xfrm>
        </p:spPr>
        <p:txBody>
          <a:bodyPr/>
          <a:lstStyle/>
          <a:p>
            <a:r>
              <a:rPr lang="en-SG" sz="5000" dirty="0">
                <a:latin typeface="+mj-lt"/>
              </a:rPr>
              <a:t>What is          ? </a:t>
            </a:r>
          </a:p>
        </p:txBody>
      </p:sp>
      <p:pic>
        <p:nvPicPr>
          <p:cNvPr id="12" name="Shape 107" descr="Arduino Logo.svg">
            <a:extLst>
              <a:ext uri="{FF2B5EF4-FFF2-40B4-BE49-F238E27FC236}">
                <a16:creationId xmlns:a16="http://schemas.microsoft.com/office/drawing/2014/main" id="{A137B9EA-2B43-4D14-A841-032D8E33F1B7}"/>
              </a:ext>
            </a:extLst>
          </p:cNvPr>
          <p:cNvPicPr preferRelativeResize="0"/>
          <p:nvPr/>
        </p:nvPicPr>
        <p:blipFill rotWithShape="1">
          <a:blip r:embed="rId3">
            <a:alphaModFix/>
          </a:blip>
          <a:srcRect/>
          <a:stretch/>
        </p:blipFill>
        <p:spPr>
          <a:xfrm>
            <a:off x="3143892" y="369886"/>
            <a:ext cx="1284741" cy="876841"/>
          </a:xfrm>
          <a:prstGeom prst="rect">
            <a:avLst/>
          </a:prstGeom>
          <a:noFill/>
          <a:ln>
            <a:noFill/>
          </a:ln>
        </p:spPr>
      </p:pic>
    </p:spTree>
    <p:extLst>
      <p:ext uri="{BB962C8B-B14F-4D97-AF65-F5344CB8AC3E}">
        <p14:creationId xmlns:p14="http://schemas.microsoft.com/office/powerpoint/2010/main" val="2349822097"/>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2" name="Cut Strip">
            <a:hlinkClick r:id="" action="ppaction://media"/>
            <a:extLst>
              <a:ext uri="{FF2B5EF4-FFF2-40B4-BE49-F238E27FC236}">
                <a16:creationId xmlns:a16="http://schemas.microsoft.com/office/drawing/2014/main" id="{D494B3B8-2DE5-4BAF-9309-DE53E99D35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84252" y="1912464"/>
            <a:ext cx="6354814" cy="3574583"/>
          </a:xfrm>
          <a:prstGeom prst="rect">
            <a:avLst/>
          </a:prstGeom>
        </p:spPr>
      </p:pic>
      <p:sp>
        <p:nvSpPr>
          <p:cNvPr id="11" name="Google Shape;75;p14">
            <a:extLst>
              <a:ext uri="{FF2B5EF4-FFF2-40B4-BE49-F238E27FC236}">
                <a16:creationId xmlns:a16="http://schemas.microsoft.com/office/drawing/2014/main" id="{6FD492D0-41B2-4E8E-91AF-A0AE0CD4CD1F}"/>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Wire Cutter (Fun Fact)</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7" name="Google Shape;76;p14">
            <a:extLst>
              <a:ext uri="{FF2B5EF4-FFF2-40B4-BE49-F238E27FC236}">
                <a16:creationId xmlns:a16="http://schemas.microsoft.com/office/drawing/2014/main" id="{029E0BF9-9CFF-4EB7-AF00-F454817EA664}"/>
              </a:ext>
            </a:extLst>
          </p:cNvPr>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 Wire Cutting</a:t>
            </a:r>
          </a:p>
          <a:p>
            <a:pPr marL="0" indent="0">
              <a:lnSpc>
                <a:spcPct val="100000"/>
              </a:lnSpc>
              <a:spcBef>
                <a:spcPts val="800"/>
              </a:spcBef>
              <a:buClr>
                <a:schemeClr val="dk1"/>
              </a:buClr>
              <a:buSzPts val="1100"/>
              <a:buNone/>
            </a:pPr>
            <a:r>
              <a:rPr lang="en-US" sz="2400" dirty="0"/>
              <a:t>- Removing excess leads from soldered components (obvious) </a:t>
            </a:r>
          </a:p>
          <a:p>
            <a:pPr marL="0" indent="0">
              <a:lnSpc>
                <a:spcPct val="100000"/>
              </a:lnSpc>
              <a:spcBef>
                <a:spcPts val="800"/>
              </a:spcBef>
              <a:buClr>
                <a:schemeClr val="dk1"/>
              </a:buClr>
              <a:buSzPts val="1100"/>
              <a:buNone/>
            </a:pPr>
            <a:r>
              <a:rPr lang="en-US" sz="2400" dirty="0"/>
              <a:t>- Cutting Prototyping Boards</a:t>
            </a:r>
          </a:p>
        </p:txBody>
      </p:sp>
    </p:spTree>
    <p:extLst>
      <p:ext uri="{BB962C8B-B14F-4D97-AF65-F5344CB8AC3E}">
        <p14:creationId xmlns:p14="http://schemas.microsoft.com/office/powerpoint/2010/main" val="102393766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a:extLst>
              <a:ext uri="{FF2B5EF4-FFF2-40B4-BE49-F238E27FC236}">
                <a16:creationId xmlns:a16="http://schemas.microsoft.com/office/drawing/2014/main" id="{C6B15C74-5B6B-487B-AD4D-9218274B6112}"/>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4000" b="95000" l="2385" r="97615">
                        <a14:foregroundMark x1="14149" y1="65250" x2="3816" y2="62750"/>
                        <a14:foregroundMark x1="3816" y1="62750" x2="14785" y2="72250"/>
                        <a14:foregroundMark x1="14785" y1="72250" x2="25755" y2="72250"/>
                        <a14:foregroundMark x1="6836" y1="66000" x2="19396" y2="75500"/>
                        <a14:foregroundMark x1="19396" y1="75500" x2="28140" y2="69750"/>
                        <a14:foregroundMark x1="28140" y1="69750" x2="12878" y2="61750"/>
                        <a14:foregroundMark x1="12878" y1="61750" x2="4293" y2="64000"/>
                        <a14:foregroundMark x1="4293" y1="64000" x2="4769" y2="66500"/>
                        <a14:foregroundMark x1="3975" y1="72000" x2="12242" y2="70750"/>
                        <a14:foregroundMark x1="3180" y1="66500" x2="3339" y2="72250"/>
                        <a14:foregroundMark x1="24165" y1="7500" x2="14467" y2="16000"/>
                        <a14:foregroundMark x1="14467" y1="16000" x2="9062" y2="30750"/>
                        <a14:foregroundMark x1="9062" y1="30750" x2="16375" y2="44000"/>
                        <a14:foregroundMark x1="16375" y1="44000" x2="40223" y2="48500"/>
                        <a14:foregroundMark x1="40223" y1="48500" x2="49444" y2="47250"/>
                        <a14:foregroundMark x1="49444" y1="47250" x2="76789" y2="50000"/>
                        <a14:foregroundMark x1="76789" y1="50000" x2="85851" y2="49250"/>
                        <a14:foregroundMark x1="85851" y1="49250" x2="96025" y2="40000"/>
                        <a14:foregroundMark x1="96025" y1="40000" x2="98092" y2="23750"/>
                        <a14:foregroundMark x1="98092" y1="23750" x2="94913" y2="9500"/>
                        <a14:foregroundMark x1="94913" y1="9500" x2="83784" y2="4000"/>
                        <a14:foregroundMark x1="83784" y1="4000" x2="20509" y2="9000"/>
                        <a14:foregroundMark x1="35135" y1="8000" x2="23211" y2="12500"/>
                        <a14:foregroundMark x1="23211" y1="12500" x2="16693" y2="24000"/>
                        <a14:foregroundMark x1="16693" y1="24000" x2="16216" y2="32000"/>
                        <a14:foregroundMark x1="36566" y1="21500" x2="25596" y2="34500"/>
                        <a14:foregroundMark x1="25596" y1="34500" x2="22576" y2="36000"/>
                        <a14:foregroundMark x1="21781" y1="20750" x2="17806" y2="33500"/>
                        <a14:foregroundMark x1="17806" y1="33500" x2="17806" y2="36000"/>
                        <a14:foregroundMark x1="28458" y1="17500" x2="22099" y2="39250"/>
                        <a14:foregroundMark x1="24483" y1="18000" x2="37838" y2="26250"/>
                        <a14:foregroundMark x1="27345" y1="15000" x2="47695" y2="19250"/>
                        <a14:foregroundMark x1="32591" y1="15750" x2="47695" y2="14500"/>
                        <a14:foregroundMark x1="47695" y1="14500" x2="51033" y2="14500"/>
                        <a14:foregroundMark x1="40700" y1="6000" x2="53895" y2="6750"/>
                        <a14:foregroundMark x1="41971" y1="5000" x2="55008" y2="5750"/>
                        <a14:foregroundMark x1="51669" y1="5000" x2="55485" y2="13500"/>
                        <a14:foregroundMark x1="49762" y1="10250" x2="72655" y2="15750"/>
                        <a14:foregroundMark x1="60572" y1="15250" x2="79332" y2="21500"/>
                        <a14:foregroundMark x1="51828" y1="17250" x2="59936" y2="18000"/>
                        <a14:foregroundMark x1="71542" y1="9250" x2="82353" y2="14500"/>
                        <a14:foregroundMark x1="82353" y1="14500" x2="88235" y2="26250"/>
                        <a14:foregroundMark x1="88235" y1="26250" x2="88394" y2="52500"/>
                        <a14:foregroundMark x1="86169" y1="10750" x2="91892" y2="31500"/>
                        <a14:foregroundMark x1="91892" y1="31500" x2="92051" y2="43500"/>
                        <a14:foregroundMark x1="90302" y1="12500" x2="92846" y2="25000"/>
                        <a14:foregroundMark x1="93800" y1="12750" x2="91256" y2="23250"/>
                        <a14:foregroundMark x1="84738" y1="30500" x2="81876" y2="45500"/>
                        <a14:foregroundMark x1="81876" y1="45500" x2="81876" y2="51250"/>
                        <a14:foregroundMark x1="79173" y1="42750" x2="83148" y2="58500"/>
                        <a14:foregroundMark x1="93323" y1="48500" x2="89348" y2="63750"/>
                        <a14:foregroundMark x1="96025" y1="47250" x2="94913" y2="55500"/>
                        <a14:foregroundMark x1="54054" y1="36000" x2="60572" y2="35750"/>
                        <a14:foregroundMark x1="44038" y1="73000" x2="34022" y2="76000"/>
                        <a14:foregroundMark x1="34022" y1="76000" x2="33386" y2="90000"/>
                        <a14:foregroundMark x1="33386" y1="90000" x2="73609" y2="97000"/>
                        <a14:foregroundMark x1="73609" y1="97000" x2="82512" y2="94000"/>
                        <a14:foregroundMark x1="82512" y1="94000" x2="90302" y2="86500"/>
                        <a14:foregroundMark x1="90302" y1="86500" x2="84102" y2="74000"/>
                        <a14:foregroundMark x1="84102" y1="74000" x2="49762" y2="70750"/>
                        <a14:foregroundMark x1="49762" y1="70750" x2="41971" y2="73750"/>
                        <a14:foregroundMark x1="41971" y1="83750" x2="62321" y2="83750"/>
                        <a14:foregroundMark x1="62321" y1="83750" x2="76789" y2="81250"/>
                        <a14:foregroundMark x1="37361" y1="78000" x2="53736" y2="92250"/>
                        <a14:foregroundMark x1="53736" y1="92250" x2="54054" y2="93000"/>
                        <a14:foregroundMark x1="42607" y1="77000" x2="64865" y2="79000"/>
                        <a14:foregroundMark x1="64865" y1="79000" x2="73132" y2="78500"/>
                        <a14:foregroundMark x1="52464" y1="5000" x2="53736" y2="5000"/>
                        <a14:foregroundMark x1="40859" y1="5500" x2="41335" y2="5500"/>
                        <a14:foregroundMark x1="11288" y1="35250" x2="11924" y2="37000"/>
                        <a14:foregroundMark x1="3180" y1="66750" x2="2862" y2="69250"/>
                        <a14:foregroundMark x1="3180" y1="67250" x2="3021" y2="68250"/>
                        <a14:foregroundMark x1="3021" y1="65750" x2="2544" y2="67250"/>
                        <a14:foregroundMark x1="2862" y1="68000" x2="2862" y2="69250"/>
                        <a14:foregroundMark x1="2703" y1="69000" x2="2385" y2="71000"/>
                        <a14:foregroundMark x1="3021" y1="68000" x2="2703" y2="68750"/>
                        <a14:foregroundMark x1="33068" y1="84000" x2="32909" y2="85500"/>
                        <a14:foregroundMark x1="32114" y1="83500" x2="33386" y2="83750"/>
                        <a14:foregroundMark x1="52782" y1="94750" x2="60731" y2="95000"/>
                        <a14:foregroundMark x1="85851" y1="63250" x2="88235" y2="75750"/>
                        <a14:foregroundMark x1="91733" y1="56750" x2="93323" y2="71500"/>
                        <a14:foregroundMark x1="93323" y1="71500" x2="93323" y2="71750"/>
                        <a14:foregroundMark x1="87599" y1="76000" x2="91892" y2="88500"/>
                        <a14:foregroundMark x1="93641" y1="57000" x2="95390" y2="65750"/>
                        <a14:foregroundMark x1="96502" y1="44500" x2="97615" y2="52250"/>
                        <a14:foregroundMark x1="29253" y1="75250" x2="33227" y2="76500"/>
                        <a14:foregroundMark x1="29412" y1="75500" x2="30843" y2="78000"/>
                        <a14:backgroundMark x1="7154" y1="15000" x2="7154" y2="15000"/>
                        <a14:backgroundMark x1="2385" y1="23750" x2="9715" y2="16206"/>
                        <a14:backgroundMark x1="13211" y1="10020" x2="15421" y2="5000"/>
                        <a14:backgroundMark x1="11612" y1="13652" x2="12226" y2="12257"/>
                        <a14:backgroundMark x1="13378" y1="14181" x2="13104" y2="14879"/>
                        <a14:backgroundMark x1="6041" y1="19250" x2="6041" y2="19250"/>
                      </a14:backgroundRemoval>
                    </a14:imgEffect>
                  </a14:imgLayer>
                </a14:imgProps>
              </a:ext>
            </a:extLst>
          </a:blip>
          <a:srcRect l="2384" t="3528" r="1100" b="3828"/>
          <a:stretch/>
        </p:blipFill>
        <p:spPr>
          <a:xfrm>
            <a:off x="1683174" y="874130"/>
            <a:ext cx="8406050" cy="5131188"/>
          </a:xfrm>
          <a:prstGeom prst="rect">
            <a:avLst/>
          </a:prstGeom>
        </p:spPr>
      </p:pic>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2561109465"/>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a:xfrm>
            <a:off x="1141415" y="874129"/>
            <a:ext cx="9905999" cy="3780063"/>
          </a:xfrm>
        </p:spPr>
        <p:txBody>
          <a:bodyPr/>
          <a:lstStyle/>
          <a:p>
            <a:pPr algn="ctr"/>
            <a:r>
              <a:rPr lang="en-US" sz="3600" b="1" dirty="0"/>
              <a:t>Assumption:</a:t>
            </a:r>
            <a:br>
              <a:rPr lang="en-US" sz="3600" b="1" dirty="0"/>
            </a:br>
            <a:br>
              <a:rPr lang="en-US" sz="3600" dirty="0"/>
            </a:br>
            <a:r>
              <a:rPr lang="en-US" sz="3600" dirty="0"/>
              <a:t>You know basic concept of programming, such as variables, functions, </a:t>
            </a:r>
            <a:r>
              <a:rPr lang="en-US" sz="3600" dirty="0">
                <a:latin typeface="Courier New" panose="02070309020205020404" pitchFamily="49" charset="0"/>
                <a:cs typeface="Courier New" panose="02070309020205020404" pitchFamily="49" charset="0"/>
              </a:rPr>
              <a:t>if else</a:t>
            </a:r>
            <a:r>
              <a:rPr lang="en-US" sz="3600" dirty="0"/>
              <a:t>, </a:t>
            </a:r>
            <a:r>
              <a:rPr lang="en-US" sz="3600" dirty="0">
                <a:latin typeface="Courier New" panose="02070309020205020404" pitchFamily="49" charset="0"/>
                <a:cs typeface="Courier New" panose="02070309020205020404" pitchFamily="49" charset="0"/>
              </a:rPr>
              <a:t>for</a:t>
            </a:r>
            <a:r>
              <a:rPr lang="en-US" sz="3600" dirty="0"/>
              <a:t> loop, </a:t>
            </a:r>
            <a:r>
              <a:rPr lang="en-US" sz="3600" dirty="0">
                <a:latin typeface="Courier New" panose="02070309020205020404" pitchFamily="49" charset="0"/>
                <a:cs typeface="Courier New" panose="02070309020205020404" pitchFamily="49" charset="0"/>
              </a:rPr>
              <a:t>while</a:t>
            </a:r>
            <a:r>
              <a:rPr lang="en-US" sz="3600" dirty="0"/>
              <a:t> loop, etc.</a:t>
            </a:r>
          </a:p>
        </p:txBody>
      </p:sp>
    </p:spTree>
    <p:extLst>
      <p:ext uri="{BB962C8B-B14F-4D97-AF65-F5344CB8AC3E}">
        <p14:creationId xmlns:p14="http://schemas.microsoft.com/office/powerpoint/2010/main" val="363540998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68EA7DE-6CC3-4AB5-A25D-960B1B6B145C}"/>
              </a:ext>
            </a:extLst>
          </p:cNvPr>
          <p:cNvPicPr>
            <a:picLocks noChangeAspect="1"/>
          </p:cNvPicPr>
          <p:nvPr/>
        </p:nvPicPr>
        <p:blipFill>
          <a:blip r:embed="rId2"/>
          <a:stretch>
            <a:fillRect/>
          </a:stretch>
        </p:blipFill>
        <p:spPr>
          <a:xfrm>
            <a:off x="1342226" y="1659845"/>
            <a:ext cx="6303873" cy="4189449"/>
          </a:xfrm>
          <a:prstGeom prst="rect">
            <a:avLst/>
          </a:prstGeom>
        </p:spPr>
      </p:pic>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1141415" y="865980"/>
            <a:ext cx="9905999" cy="600660"/>
          </a:xfrm>
        </p:spPr>
        <p:txBody>
          <a:bodyPr/>
          <a:lstStyle/>
          <a:p>
            <a:r>
              <a:rPr lang="en-SG" sz="5000" dirty="0">
                <a:latin typeface="+mj-lt"/>
              </a:rPr>
              <a:t>Getting Started!</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7941988" y="2437926"/>
            <a:ext cx="3669098" cy="2318200"/>
          </a:xfrm>
        </p:spPr>
        <p:txBody>
          <a:bodyPr/>
          <a:lstStyle/>
          <a:p>
            <a:pPr indent="0">
              <a:buNone/>
            </a:pPr>
            <a:r>
              <a:rPr lang="en-SG" sz="3200" dirty="0"/>
              <a:t>Connect the </a:t>
            </a:r>
            <a:r>
              <a:rPr lang="en-SG" sz="3200" dirty="0">
                <a:solidFill>
                  <a:srgbClr val="FF0000"/>
                </a:solidFill>
              </a:rPr>
              <a:t>Arduino board</a:t>
            </a:r>
            <a:r>
              <a:rPr lang="en-SG" sz="3200" dirty="0"/>
              <a:t> to </a:t>
            </a:r>
            <a:r>
              <a:rPr lang="en-SG" sz="3200" dirty="0">
                <a:solidFill>
                  <a:srgbClr val="00B050"/>
                </a:solidFill>
              </a:rPr>
              <a:t>your computer</a:t>
            </a:r>
          </a:p>
        </p:txBody>
      </p:sp>
      <p:sp>
        <p:nvSpPr>
          <p:cNvPr id="7" name="Oval 6">
            <a:extLst>
              <a:ext uri="{FF2B5EF4-FFF2-40B4-BE49-F238E27FC236}">
                <a16:creationId xmlns:a16="http://schemas.microsoft.com/office/drawing/2014/main" id="{2EF422F6-E38E-4A0F-A08A-4AC4559B6BF5}"/>
              </a:ext>
            </a:extLst>
          </p:cNvPr>
          <p:cNvSpPr/>
          <p:nvPr/>
        </p:nvSpPr>
        <p:spPr>
          <a:xfrm>
            <a:off x="2907586" y="2437926"/>
            <a:ext cx="1243173" cy="1209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Oval 9">
            <a:extLst>
              <a:ext uri="{FF2B5EF4-FFF2-40B4-BE49-F238E27FC236}">
                <a16:creationId xmlns:a16="http://schemas.microsoft.com/office/drawing/2014/main" id="{1AB58AB2-8A33-4E99-8C8E-5974184FA648}"/>
              </a:ext>
            </a:extLst>
          </p:cNvPr>
          <p:cNvSpPr/>
          <p:nvPr/>
        </p:nvSpPr>
        <p:spPr>
          <a:xfrm>
            <a:off x="4937795" y="3237598"/>
            <a:ext cx="1243173" cy="1209400"/>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589793015"/>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D3F8BB38-D729-4A1D-9C2C-FBDA6348CB26}"/>
              </a:ext>
            </a:extLst>
          </p:cNvPr>
          <p:cNvSpPr>
            <a:spLocks noGrp="1"/>
          </p:cNvSpPr>
          <p:nvPr>
            <p:ph type="body" idx="1"/>
          </p:nvPr>
        </p:nvSpPr>
        <p:spPr>
          <a:xfrm>
            <a:off x="8027543" y="2399354"/>
            <a:ext cx="4424665" cy="1029646"/>
          </a:xfrm>
        </p:spPr>
        <p:txBody>
          <a:bodyPr/>
          <a:lstStyle/>
          <a:p>
            <a:pPr indent="0">
              <a:buNone/>
            </a:pPr>
            <a:r>
              <a:rPr lang="en-SG" sz="2200" b="1" dirty="0"/>
              <a:t>Ensure that “Arduino/</a:t>
            </a:r>
            <a:r>
              <a:rPr lang="en-SG" sz="2200" b="1" dirty="0" err="1"/>
              <a:t>Genuino</a:t>
            </a:r>
            <a:r>
              <a:rPr lang="en-SG" sz="2200" b="1" dirty="0"/>
              <a:t> Uno” is selected as the board: </a:t>
            </a:r>
            <a:br>
              <a:rPr lang="en-SG" sz="2200" dirty="0"/>
            </a:br>
            <a:r>
              <a:rPr lang="en-SG" sz="2200" dirty="0"/>
              <a:t>Tools &gt; Board &gt; Arduino/</a:t>
            </a:r>
            <a:r>
              <a:rPr lang="en-SG" sz="2200" dirty="0" err="1"/>
              <a:t>Genuino</a:t>
            </a:r>
            <a:r>
              <a:rPr lang="en-SG" sz="2200" dirty="0"/>
              <a:t> Uno </a:t>
            </a:r>
          </a:p>
        </p:txBody>
      </p:sp>
      <p:pic>
        <p:nvPicPr>
          <p:cNvPr id="19" name="Picture 18">
            <a:extLst>
              <a:ext uri="{FF2B5EF4-FFF2-40B4-BE49-F238E27FC236}">
                <a16:creationId xmlns:a16="http://schemas.microsoft.com/office/drawing/2014/main" id="{47B1E018-0F86-4D91-A617-7E9FAE70104A}"/>
              </a:ext>
            </a:extLst>
          </p:cNvPr>
          <p:cNvPicPr>
            <a:picLocks noChangeAspect="1"/>
          </p:cNvPicPr>
          <p:nvPr/>
        </p:nvPicPr>
        <p:blipFill rotWithShape="1">
          <a:blip r:embed="rId2"/>
          <a:srcRect l="2763" t="5062" r="47895" b="42496"/>
          <a:stretch/>
        </p:blipFill>
        <p:spPr>
          <a:xfrm>
            <a:off x="523913" y="1370326"/>
            <a:ext cx="7503630" cy="4485943"/>
          </a:xfrm>
          <a:prstGeom prst="rect">
            <a:avLst/>
          </a:prstGeom>
        </p:spPr>
      </p:pic>
      <p:sp>
        <p:nvSpPr>
          <p:cNvPr id="11" name="Title 1">
            <a:extLst>
              <a:ext uri="{FF2B5EF4-FFF2-40B4-BE49-F238E27FC236}">
                <a16:creationId xmlns:a16="http://schemas.microsoft.com/office/drawing/2014/main" id="{A55F7318-8996-4179-9BEA-51F4D278B2C6}"/>
              </a:ext>
            </a:extLst>
          </p:cNvPr>
          <p:cNvSpPr txBox="1">
            <a:spLocks/>
          </p:cNvSpPr>
          <p:nvPr/>
        </p:nvSpPr>
        <p:spPr>
          <a:xfrm>
            <a:off x="224038" y="183897"/>
            <a:ext cx="9905999" cy="600660"/>
          </a:xfrm>
          <a:prstGeom prst="rect">
            <a:avLst/>
          </a:prstGeom>
          <a:noFill/>
          <a:ln>
            <a:noFill/>
          </a:ln>
        </p:spPr>
        <p:txBody>
          <a:bodyPr spcFirstLastPara="1" wrap="square" lIns="91398" tIns="91398" rIns="91398" bIns="91398" anchor="ctr"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255172"/>
              </a:buClr>
              <a:buSzPts val="2800"/>
              <a:buFont typeface="Verdana"/>
              <a:buNone/>
              <a:defRPr sz="2000" b="0" i="0" u="none" strike="noStrike" cap="none">
                <a:solidFill>
                  <a:srgbClr val="255172"/>
                </a:solidFill>
                <a:latin typeface="+mj-lt"/>
                <a:ea typeface="Verdana"/>
                <a:cs typeface="Verdana"/>
                <a:sym typeface="Verdana"/>
              </a:defRPr>
            </a:lvl1pPr>
            <a:lvl2pPr marR="0" lvl="1"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2pPr>
            <a:lvl3pPr marR="0" lvl="2"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3pPr>
            <a:lvl4pPr marR="0" lvl="3"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4pPr>
            <a:lvl5pPr marR="0" lvl="4"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5pPr>
            <a:lvl6pPr marR="0" lvl="5"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6pPr>
            <a:lvl7pPr marR="0" lvl="6"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7pPr>
            <a:lvl8pPr marR="0" lvl="7"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8pPr>
            <a:lvl9pPr marR="0" lvl="8"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9pPr>
          </a:lstStyle>
          <a:p>
            <a:r>
              <a:rPr lang="en-SG" sz="5000" kern="0"/>
              <a:t>Getting Started!</a:t>
            </a:r>
            <a:endParaRPr lang="en-SG" sz="5000" kern="0" dirty="0"/>
          </a:p>
        </p:txBody>
      </p:sp>
    </p:spTree>
    <p:extLst>
      <p:ext uri="{BB962C8B-B14F-4D97-AF65-F5344CB8AC3E}">
        <p14:creationId xmlns:p14="http://schemas.microsoft.com/office/powerpoint/2010/main" val="176955440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224038" y="183897"/>
            <a:ext cx="9905999" cy="600660"/>
          </a:xfrm>
        </p:spPr>
        <p:txBody>
          <a:bodyPr/>
          <a:lstStyle/>
          <a:p>
            <a:r>
              <a:rPr lang="en-SG" sz="5000" dirty="0">
                <a:latin typeface="+mj-lt"/>
              </a:rPr>
              <a:t>Getting Started!</a:t>
            </a:r>
          </a:p>
        </p:txBody>
      </p:sp>
      <p:grpSp>
        <p:nvGrpSpPr>
          <p:cNvPr id="23" name="Group 22">
            <a:extLst>
              <a:ext uri="{FF2B5EF4-FFF2-40B4-BE49-F238E27FC236}">
                <a16:creationId xmlns:a16="http://schemas.microsoft.com/office/drawing/2014/main" id="{4ACA1631-8C71-4DB5-89B3-4073176FE649}"/>
              </a:ext>
            </a:extLst>
          </p:cNvPr>
          <p:cNvGrpSpPr/>
          <p:nvPr/>
        </p:nvGrpSpPr>
        <p:grpSpPr>
          <a:xfrm>
            <a:off x="1286442" y="1006983"/>
            <a:ext cx="9449411" cy="5667120"/>
            <a:chOff x="865202" y="565965"/>
            <a:chExt cx="9449411" cy="5667120"/>
          </a:xfrm>
        </p:grpSpPr>
        <p:pic>
          <p:nvPicPr>
            <p:cNvPr id="22" name="Picture 21">
              <a:extLst>
                <a:ext uri="{FF2B5EF4-FFF2-40B4-BE49-F238E27FC236}">
                  <a16:creationId xmlns:a16="http://schemas.microsoft.com/office/drawing/2014/main" id="{4CCA7D97-BBCF-4BAA-934E-2C369DC5D2DE}"/>
                </a:ext>
              </a:extLst>
            </p:cNvPr>
            <p:cNvPicPr>
              <a:picLocks noChangeAspect="1"/>
            </p:cNvPicPr>
            <p:nvPr/>
          </p:nvPicPr>
          <p:blipFill rotWithShape="1">
            <a:blip r:embed="rId2"/>
            <a:srcRect r="53292" b="59248"/>
            <a:stretch/>
          </p:blipFill>
          <p:spPr>
            <a:xfrm>
              <a:off x="865202" y="565965"/>
              <a:ext cx="9449411" cy="4637474"/>
            </a:xfrm>
            <a:prstGeom prst="rect">
              <a:avLst/>
            </a:prstGeom>
          </p:spPr>
        </p:pic>
        <p:sp>
          <p:nvSpPr>
            <p:cNvPr id="21" name="Text Placeholder 2">
              <a:extLst>
                <a:ext uri="{FF2B5EF4-FFF2-40B4-BE49-F238E27FC236}">
                  <a16:creationId xmlns:a16="http://schemas.microsoft.com/office/drawing/2014/main" id="{6C55DCDB-9B67-4B6D-89C4-B5DF92A17CF1}"/>
                </a:ext>
              </a:extLst>
            </p:cNvPr>
            <p:cNvSpPr txBox="1">
              <a:spLocks/>
            </p:cNvSpPr>
            <p:nvPr/>
          </p:nvSpPr>
          <p:spPr>
            <a:xfrm>
              <a:off x="1324986" y="5203439"/>
              <a:ext cx="8699547" cy="1029646"/>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lgn="ctr">
                <a:buFont typeface="Arial"/>
                <a:buNone/>
              </a:pPr>
              <a:r>
                <a:rPr lang="en-SG" b="1" dirty="0"/>
                <a:t>Ensure that “Arduino/</a:t>
              </a:r>
              <a:r>
                <a:rPr lang="en-SG" b="1" dirty="0" err="1"/>
                <a:t>Genuino</a:t>
              </a:r>
              <a:r>
                <a:rPr lang="en-SG" b="1" dirty="0"/>
                <a:t> Uno” is selected as the board: </a:t>
              </a:r>
              <a:br>
                <a:rPr lang="en-SG" dirty="0"/>
              </a:br>
              <a:r>
                <a:rPr lang="en-SG" dirty="0"/>
                <a:t>Tools &gt; Port &gt; COM[X] (Arduino/</a:t>
              </a:r>
              <a:r>
                <a:rPr lang="en-SG" dirty="0" err="1"/>
                <a:t>Genuino</a:t>
              </a:r>
              <a:r>
                <a:rPr lang="en-SG" dirty="0"/>
                <a:t> Uno)</a:t>
              </a:r>
            </a:p>
          </p:txBody>
        </p:sp>
      </p:grpSp>
    </p:spTree>
    <p:extLst>
      <p:ext uri="{BB962C8B-B14F-4D97-AF65-F5344CB8AC3E}">
        <p14:creationId xmlns:p14="http://schemas.microsoft.com/office/powerpoint/2010/main" val="721810398"/>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BDACD9A0-DC5B-439F-8E5A-36E490D0557F}"/>
              </a:ext>
            </a:extLst>
          </p:cNvPr>
          <p:cNvPicPr>
            <a:picLocks noChangeAspect="1"/>
          </p:cNvPicPr>
          <p:nvPr/>
        </p:nvPicPr>
        <p:blipFill rotWithShape="1">
          <a:blip r:embed="rId2"/>
          <a:srcRect l="31927" t="29834" r="38044" b="15942"/>
          <a:stretch/>
        </p:blipFill>
        <p:spPr>
          <a:xfrm>
            <a:off x="4445769" y="1382846"/>
            <a:ext cx="4457573" cy="4527570"/>
          </a:xfrm>
          <a:prstGeom prst="rect">
            <a:avLst/>
          </a:prstGeom>
        </p:spPr>
      </p:pic>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1143000" y="572517"/>
            <a:ext cx="9905999" cy="600660"/>
          </a:xfrm>
        </p:spPr>
        <p:txBody>
          <a:bodyPr/>
          <a:lstStyle/>
          <a:p>
            <a:r>
              <a:rPr lang="en-SG" sz="5000" dirty="0">
                <a:latin typeface="+mj-lt"/>
              </a:rPr>
              <a:t>Getting Started!</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214653" y="2979239"/>
            <a:ext cx="4231116" cy="2718078"/>
          </a:xfrm>
        </p:spPr>
        <p:txBody>
          <a:bodyPr/>
          <a:lstStyle/>
          <a:p>
            <a:pPr indent="0">
              <a:buNone/>
            </a:pPr>
            <a:r>
              <a:rPr lang="en-SG" sz="1800" b="1" dirty="0">
                <a:solidFill>
                  <a:srgbClr val="7030A0"/>
                </a:solidFill>
              </a:rPr>
              <a:t>void setup()</a:t>
            </a:r>
          </a:p>
          <a:p>
            <a:r>
              <a:rPr lang="en-SG" sz="1800" dirty="0"/>
              <a:t> Segment where variables, </a:t>
            </a:r>
            <a:r>
              <a:rPr lang="en-SG" sz="1800" dirty="0" err="1"/>
              <a:t>pinModes</a:t>
            </a:r>
            <a:r>
              <a:rPr lang="en-SG" sz="1800" dirty="0"/>
              <a:t> are declared to initialise the Arduino Board and the program</a:t>
            </a:r>
          </a:p>
          <a:p>
            <a:r>
              <a:rPr lang="en-SG" sz="1800" dirty="0"/>
              <a:t> Will run once after each power up or reset of Arduino Board</a:t>
            </a:r>
          </a:p>
        </p:txBody>
      </p:sp>
      <p:sp>
        <p:nvSpPr>
          <p:cNvPr id="13" name="Text Placeholder 2">
            <a:extLst>
              <a:ext uri="{FF2B5EF4-FFF2-40B4-BE49-F238E27FC236}">
                <a16:creationId xmlns:a16="http://schemas.microsoft.com/office/drawing/2014/main" id="{1897CCF6-AA71-479B-8E38-C9AFDD45CE64}"/>
              </a:ext>
            </a:extLst>
          </p:cNvPr>
          <p:cNvSpPr txBox="1">
            <a:spLocks/>
          </p:cNvSpPr>
          <p:nvPr/>
        </p:nvSpPr>
        <p:spPr>
          <a:xfrm>
            <a:off x="8934777" y="2818173"/>
            <a:ext cx="2728868" cy="1319097"/>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1800" b="1" dirty="0">
                <a:solidFill>
                  <a:schemeClr val="accent3">
                    <a:lumMod val="75000"/>
                  </a:schemeClr>
                </a:solidFill>
              </a:rPr>
              <a:t>void loop()</a:t>
            </a:r>
          </a:p>
          <a:p>
            <a:r>
              <a:rPr lang="en-SG" sz="1800" dirty="0"/>
              <a:t> Segment where the actual program is used to actively control the Arduino Board</a:t>
            </a:r>
          </a:p>
        </p:txBody>
      </p:sp>
      <p:sp>
        <p:nvSpPr>
          <p:cNvPr id="21" name="Oval 20">
            <a:extLst>
              <a:ext uri="{FF2B5EF4-FFF2-40B4-BE49-F238E27FC236}">
                <a16:creationId xmlns:a16="http://schemas.microsoft.com/office/drawing/2014/main" id="{E5BB3FA0-8DB0-498E-80BE-F1F7B5761F2F}"/>
              </a:ext>
            </a:extLst>
          </p:cNvPr>
          <p:cNvSpPr/>
          <p:nvPr/>
        </p:nvSpPr>
        <p:spPr>
          <a:xfrm>
            <a:off x="7163331" y="5314655"/>
            <a:ext cx="1667401" cy="41706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4" name="Text Placeholder 2">
            <a:extLst>
              <a:ext uri="{FF2B5EF4-FFF2-40B4-BE49-F238E27FC236}">
                <a16:creationId xmlns:a16="http://schemas.microsoft.com/office/drawing/2014/main" id="{0264DD68-1C99-4433-B75D-25288F1317C8}"/>
              </a:ext>
            </a:extLst>
          </p:cNvPr>
          <p:cNvSpPr txBox="1">
            <a:spLocks/>
          </p:cNvSpPr>
          <p:nvPr/>
        </p:nvSpPr>
        <p:spPr>
          <a:xfrm>
            <a:off x="6991508" y="5855732"/>
            <a:ext cx="1734838" cy="455956"/>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lgn="ctr">
              <a:buFont typeface="Arial"/>
              <a:buNone/>
            </a:pPr>
            <a:r>
              <a:rPr lang="en-SG" sz="1800" b="1" dirty="0">
                <a:solidFill>
                  <a:schemeClr val="tx1"/>
                </a:solidFill>
              </a:rPr>
              <a:t>Board Information</a:t>
            </a:r>
            <a:endParaRPr lang="en-SG" sz="1800" dirty="0">
              <a:solidFill>
                <a:schemeClr val="tx1"/>
              </a:solidFill>
            </a:endParaRPr>
          </a:p>
        </p:txBody>
      </p:sp>
      <p:sp>
        <p:nvSpPr>
          <p:cNvPr id="23" name="Text Placeholder 2">
            <a:extLst>
              <a:ext uri="{FF2B5EF4-FFF2-40B4-BE49-F238E27FC236}">
                <a16:creationId xmlns:a16="http://schemas.microsoft.com/office/drawing/2014/main" id="{CFC68EA7-419E-475B-8985-05F04BEAAAD3}"/>
              </a:ext>
            </a:extLst>
          </p:cNvPr>
          <p:cNvSpPr txBox="1">
            <a:spLocks/>
          </p:cNvSpPr>
          <p:nvPr/>
        </p:nvSpPr>
        <p:spPr>
          <a:xfrm>
            <a:off x="8937321" y="1411898"/>
            <a:ext cx="2638611" cy="944192"/>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1800" b="1" dirty="0">
                <a:solidFill>
                  <a:schemeClr val="accent2">
                    <a:lumMod val="75000"/>
                  </a:schemeClr>
                </a:solidFill>
              </a:rPr>
              <a:t>Upload</a:t>
            </a:r>
          </a:p>
          <a:p>
            <a:r>
              <a:rPr lang="en-SG" sz="1800" dirty="0"/>
              <a:t> Upload program to the Arduino Board</a:t>
            </a:r>
          </a:p>
        </p:txBody>
      </p:sp>
      <p:sp>
        <p:nvSpPr>
          <p:cNvPr id="25" name="Text Placeholder 2">
            <a:extLst>
              <a:ext uri="{FF2B5EF4-FFF2-40B4-BE49-F238E27FC236}">
                <a16:creationId xmlns:a16="http://schemas.microsoft.com/office/drawing/2014/main" id="{06A4FEF5-BF0A-4948-8269-3E63175571FF}"/>
              </a:ext>
            </a:extLst>
          </p:cNvPr>
          <p:cNvSpPr txBox="1">
            <a:spLocks/>
          </p:cNvSpPr>
          <p:nvPr/>
        </p:nvSpPr>
        <p:spPr>
          <a:xfrm>
            <a:off x="163782" y="1449491"/>
            <a:ext cx="4381686" cy="944192"/>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1800" b="1" dirty="0">
                <a:solidFill>
                  <a:srgbClr val="FF0000"/>
                </a:solidFill>
              </a:rPr>
              <a:t>Verify</a:t>
            </a:r>
          </a:p>
          <a:p>
            <a:r>
              <a:rPr lang="en-SG" sz="1800" dirty="0"/>
              <a:t> Compile the program and check for errors</a:t>
            </a:r>
          </a:p>
        </p:txBody>
      </p:sp>
      <p:sp>
        <p:nvSpPr>
          <p:cNvPr id="19" name="Oval 18">
            <a:extLst>
              <a:ext uri="{FF2B5EF4-FFF2-40B4-BE49-F238E27FC236}">
                <a16:creationId xmlns:a16="http://schemas.microsoft.com/office/drawing/2014/main" id="{0BE2CDF1-7F10-4D8C-81BE-A6058A8107D5}"/>
              </a:ext>
            </a:extLst>
          </p:cNvPr>
          <p:cNvSpPr/>
          <p:nvPr/>
        </p:nvSpPr>
        <p:spPr>
          <a:xfrm>
            <a:off x="4445769" y="1983802"/>
            <a:ext cx="336047" cy="3378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7" name="Oval 26">
            <a:extLst>
              <a:ext uri="{FF2B5EF4-FFF2-40B4-BE49-F238E27FC236}">
                <a16:creationId xmlns:a16="http://schemas.microsoft.com/office/drawing/2014/main" id="{F4870F31-4CEA-46B6-BFC7-580252109F96}"/>
              </a:ext>
            </a:extLst>
          </p:cNvPr>
          <p:cNvSpPr/>
          <p:nvPr/>
        </p:nvSpPr>
        <p:spPr>
          <a:xfrm>
            <a:off x="4781816" y="1983802"/>
            <a:ext cx="336047" cy="337818"/>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9" name="Oval 28">
            <a:extLst>
              <a:ext uri="{FF2B5EF4-FFF2-40B4-BE49-F238E27FC236}">
                <a16:creationId xmlns:a16="http://schemas.microsoft.com/office/drawing/2014/main" id="{1739A9E2-C7F5-41DE-A490-E3CAB79DD57A}"/>
              </a:ext>
            </a:extLst>
          </p:cNvPr>
          <p:cNvSpPr/>
          <p:nvPr/>
        </p:nvSpPr>
        <p:spPr>
          <a:xfrm>
            <a:off x="4665460" y="2649264"/>
            <a:ext cx="1139090" cy="337818"/>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0" name="Oval 29">
            <a:extLst>
              <a:ext uri="{FF2B5EF4-FFF2-40B4-BE49-F238E27FC236}">
                <a16:creationId xmlns:a16="http://schemas.microsoft.com/office/drawing/2014/main" id="{9185A805-D0ED-473D-A8CD-E9583FCF3667}"/>
              </a:ext>
            </a:extLst>
          </p:cNvPr>
          <p:cNvSpPr/>
          <p:nvPr/>
        </p:nvSpPr>
        <p:spPr>
          <a:xfrm>
            <a:off x="4613791" y="3609291"/>
            <a:ext cx="1139089" cy="33781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11980803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50846" y="318474"/>
            <a:ext cx="9905999" cy="600660"/>
          </a:xfrm>
        </p:spPr>
        <p:txBody>
          <a:bodyPr/>
          <a:lstStyle/>
          <a:p>
            <a:r>
              <a:rPr lang="en-SG" sz="5000" dirty="0">
                <a:latin typeface="+mj-lt"/>
              </a:rPr>
              <a:t>Blinking LED</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473595" y="846742"/>
            <a:ext cx="9905998" cy="600660"/>
          </a:xfrm>
        </p:spPr>
        <p:txBody>
          <a:bodyPr/>
          <a:lstStyle/>
          <a:p>
            <a:pPr indent="0">
              <a:buNone/>
            </a:pPr>
            <a:r>
              <a:rPr lang="en-SG" sz="2200" dirty="0"/>
              <a:t>Objective: To blink the onboard LED. </a:t>
            </a:r>
          </a:p>
        </p:txBody>
      </p:sp>
      <p:sp>
        <p:nvSpPr>
          <p:cNvPr id="4" name="TextBox 3">
            <a:extLst>
              <a:ext uri="{FF2B5EF4-FFF2-40B4-BE49-F238E27FC236}">
                <a16:creationId xmlns:a16="http://schemas.microsoft.com/office/drawing/2014/main" id="{69A5D049-16FC-4AC3-83C9-E8216CB1170C}"/>
              </a:ext>
            </a:extLst>
          </p:cNvPr>
          <p:cNvSpPr txBox="1"/>
          <p:nvPr/>
        </p:nvSpPr>
        <p:spPr>
          <a:xfrm>
            <a:off x="7669709" y="364340"/>
            <a:ext cx="4185761" cy="830997"/>
          </a:xfrm>
          <a:prstGeom prst="rect">
            <a:avLst/>
          </a:prstGeom>
          <a:noFill/>
        </p:spPr>
        <p:txBody>
          <a:bodyPr wrap="none" rtlCol="0">
            <a:spAutoFit/>
          </a:bodyPr>
          <a:lstStyle/>
          <a:p>
            <a:pPr algn="ctr"/>
            <a:r>
              <a:rPr lang="en-US" sz="2000" dirty="0"/>
              <a:t>The code is available at</a:t>
            </a:r>
          </a:p>
          <a:p>
            <a:pPr algn="ctr"/>
            <a:r>
              <a:rPr lang="en-US" sz="2800" dirty="0">
                <a:solidFill>
                  <a:srgbClr val="0070C0"/>
                </a:solidFill>
              </a:rPr>
              <a:t>tinyurl.com/escendo2020</a:t>
            </a:r>
          </a:p>
        </p:txBody>
      </p:sp>
      <p:pic>
        <p:nvPicPr>
          <p:cNvPr id="7170" name="Picture 2" descr="Related image">
            <a:extLst>
              <a:ext uri="{FF2B5EF4-FFF2-40B4-BE49-F238E27FC236}">
                <a16:creationId xmlns:a16="http://schemas.microsoft.com/office/drawing/2014/main" id="{8080C70A-D740-46C0-AB06-1858272263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5589"/>
          <a:stretch/>
        </p:blipFill>
        <p:spPr bwMode="auto">
          <a:xfrm>
            <a:off x="7596026" y="2234144"/>
            <a:ext cx="3941852" cy="342851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141B58A-87E9-4E93-9158-B0BD440DBC4E}"/>
              </a:ext>
            </a:extLst>
          </p:cNvPr>
          <p:cNvPicPr>
            <a:picLocks noChangeAspect="1"/>
          </p:cNvPicPr>
          <p:nvPr/>
        </p:nvPicPr>
        <p:blipFill>
          <a:blip r:embed="rId3"/>
          <a:stretch>
            <a:fillRect/>
          </a:stretch>
        </p:blipFill>
        <p:spPr>
          <a:xfrm>
            <a:off x="158894" y="2187723"/>
            <a:ext cx="7311652" cy="3521359"/>
          </a:xfrm>
          <a:prstGeom prst="rect">
            <a:avLst/>
          </a:prstGeom>
        </p:spPr>
      </p:pic>
    </p:spTree>
    <p:extLst>
      <p:ext uri="{BB962C8B-B14F-4D97-AF65-F5344CB8AC3E}">
        <p14:creationId xmlns:p14="http://schemas.microsoft.com/office/powerpoint/2010/main" val="392744864"/>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50846" y="318474"/>
            <a:ext cx="9905999" cy="600660"/>
          </a:xfrm>
        </p:spPr>
        <p:txBody>
          <a:bodyPr/>
          <a:lstStyle/>
          <a:p>
            <a:r>
              <a:rPr lang="en-SG" sz="5000" dirty="0">
                <a:latin typeface="+mj-lt"/>
              </a:rPr>
              <a:t>Reading from a Button</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473595" y="846742"/>
            <a:ext cx="9905998" cy="600660"/>
          </a:xfrm>
        </p:spPr>
        <p:txBody>
          <a:bodyPr/>
          <a:lstStyle/>
          <a:p>
            <a:pPr indent="0">
              <a:buNone/>
            </a:pPr>
            <a:r>
              <a:rPr lang="en-SG" sz="2200" dirty="0"/>
              <a:t>Objective: To detect whether a button is pressed. </a:t>
            </a:r>
          </a:p>
        </p:txBody>
      </p:sp>
      <p:pic>
        <p:nvPicPr>
          <p:cNvPr id="5" name="Picture 4">
            <a:extLst>
              <a:ext uri="{FF2B5EF4-FFF2-40B4-BE49-F238E27FC236}">
                <a16:creationId xmlns:a16="http://schemas.microsoft.com/office/drawing/2014/main" id="{7D26375C-2B0F-4011-A7D4-BBEBE168DB00}"/>
              </a:ext>
            </a:extLst>
          </p:cNvPr>
          <p:cNvPicPr>
            <a:picLocks noChangeAspect="1"/>
          </p:cNvPicPr>
          <p:nvPr/>
        </p:nvPicPr>
        <p:blipFill>
          <a:blip r:embed="rId2"/>
          <a:stretch>
            <a:fillRect/>
          </a:stretch>
        </p:blipFill>
        <p:spPr>
          <a:xfrm>
            <a:off x="928248" y="2588706"/>
            <a:ext cx="8455014" cy="3950820"/>
          </a:xfrm>
          <a:prstGeom prst="rect">
            <a:avLst/>
          </a:prstGeom>
        </p:spPr>
      </p:pic>
      <p:sp>
        <p:nvSpPr>
          <p:cNvPr id="8" name="Text Placeholder 2">
            <a:extLst>
              <a:ext uri="{FF2B5EF4-FFF2-40B4-BE49-F238E27FC236}">
                <a16:creationId xmlns:a16="http://schemas.microsoft.com/office/drawing/2014/main" id="{A6C33DBE-96FC-4D0A-AAF3-E9929C0AC2F9}"/>
              </a:ext>
            </a:extLst>
          </p:cNvPr>
          <p:cNvSpPr txBox="1">
            <a:spLocks/>
          </p:cNvSpPr>
          <p:nvPr/>
        </p:nvSpPr>
        <p:spPr>
          <a:xfrm>
            <a:off x="473595" y="1459778"/>
            <a:ext cx="9905998" cy="600660"/>
          </a:xfrm>
          <a:prstGeom prst="rect">
            <a:avLst/>
          </a:prstGeom>
          <a:noFill/>
          <a:ln>
            <a:noFill/>
          </a:ln>
        </p:spPr>
        <p:txBody>
          <a:bodyPr spcFirstLastPara="1" wrap="square" lIns="91398" tIns="91398" rIns="91398" bIns="91398" anchor="t" anchorCtr="0"/>
          <a:lstStyle>
            <a:defPPr marR="0" lvl="0" algn="l" rtl="0">
              <a:lnSpc>
                <a:spcPct val="100000"/>
              </a:lnSpc>
              <a:spcBef>
                <a:spcPts val="0"/>
              </a:spcBef>
              <a:spcAft>
                <a:spcPts val="0"/>
              </a:spcAft>
            </a:defPPr>
            <a:lvl1pPr marL="228533" marR="0" lvl="0" indent="82527" algn="l" rtl="0">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2200" b="1" kern="0" dirty="0"/>
              <a:t>Wire up your button like so:</a:t>
            </a:r>
          </a:p>
        </p:txBody>
      </p:sp>
    </p:spTree>
    <p:extLst>
      <p:ext uri="{BB962C8B-B14F-4D97-AF65-F5344CB8AC3E}">
        <p14:creationId xmlns:p14="http://schemas.microsoft.com/office/powerpoint/2010/main" val="3129182802"/>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50846" y="318474"/>
            <a:ext cx="9905999" cy="600660"/>
          </a:xfrm>
        </p:spPr>
        <p:txBody>
          <a:bodyPr/>
          <a:lstStyle/>
          <a:p>
            <a:r>
              <a:rPr lang="en-SG" sz="5000" dirty="0">
                <a:latin typeface="+mj-lt"/>
              </a:rPr>
              <a:t>Reading from a Button</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473595" y="846742"/>
            <a:ext cx="9905998" cy="600660"/>
          </a:xfrm>
        </p:spPr>
        <p:txBody>
          <a:bodyPr/>
          <a:lstStyle/>
          <a:p>
            <a:pPr indent="0">
              <a:buNone/>
            </a:pPr>
            <a:r>
              <a:rPr lang="en-SG" sz="2200" dirty="0"/>
              <a:t>Objective: To detect whether a button is pressed. </a:t>
            </a:r>
          </a:p>
        </p:txBody>
      </p:sp>
      <p:pic>
        <p:nvPicPr>
          <p:cNvPr id="6" name="Picture 5">
            <a:extLst>
              <a:ext uri="{FF2B5EF4-FFF2-40B4-BE49-F238E27FC236}">
                <a16:creationId xmlns:a16="http://schemas.microsoft.com/office/drawing/2014/main" id="{B61AC97E-C19D-4363-90F6-34C0A8DDD0A9}"/>
              </a:ext>
            </a:extLst>
          </p:cNvPr>
          <p:cNvPicPr>
            <a:picLocks noChangeAspect="1"/>
          </p:cNvPicPr>
          <p:nvPr/>
        </p:nvPicPr>
        <p:blipFill>
          <a:blip r:embed="rId2"/>
          <a:stretch>
            <a:fillRect/>
          </a:stretch>
        </p:blipFill>
        <p:spPr>
          <a:xfrm>
            <a:off x="6911741" y="1576164"/>
            <a:ext cx="5060315" cy="4043800"/>
          </a:xfrm>
          <a:prstGeom prst="rect">
            <a:avLst/>
          </a:prstGeom>
        </p:spPr>
      </p:pic>
      <p:sp>
        <p:nvSpPr>
          <p:cNvPr id="9" name="TextBox 8">
            <a:extLst>
              <a:ext uri="{FF2B5EF4-FFF2-40B4-BE49-F238E27FC236}">
                <a16:creationId xmlns:a16="http://schemas.microsoft.com/office/drawing/2014/main" id="{A864386D-5E67-4068-9884-1B5D560FDD55}"/>
              </a:ext>
            </a:extLst>
          </p:cNvPr>
          <p:cNvSpPr txBox="1"/>
          <p:nvPr/>
        </p:nvSpPr>
        <p:spPr>
          <a:xfrm>
            <a:off x="7669709" y="364340"/>
            <a:ext cx="4185761" cy="830997"/>
          </a:xfrm>
          <a:prstGeom prst="rect">
            <a:avLst/>
          </a:prstGeom>
          <a:noFill/>
        </p:spPr>
        <p:txBody>
          <a:bodyPr wrap="none" rtlCol="0">
            <a:spAutoFit/>
          </a:bodyPr>
          <a:lstStyle/>
          <a:p>
            <a:pPr algn="ctr"/>
            <a:r>
              <a:rPr lang="en-US" sz="2000" dirty="0"/>
              <a:t>The code is available at</a:t>
            </a:r>
          </a:p>
          <a:p>
            <a:pPr algn="ctr"/>
            <a:r>
              <a:rPr lang="en-US" sz="2800" dirty="0">
                <a:solidFill>
                  <a:srgbClr val="0070C0"/>
                </a:solidFill>
              </a:rPr>
              <a:t>tinyurl.com/escendo2020</a:t>
            </a:r>
          </a:p>
        </p:txBody>
      </p:sp>
      <p:pic>
        <p:nvPicPr>
          <p:cNvPr id="7" name="Picture 6">
            <a:extLst>
              <a:ext uri="{FF2B5EF4-FFF2-40B4-BE49-F238E27FC236}">
                <a16:creationId xmlns:a16="http://schemas.microsoft.com/office/drawing/2014/main" id="{73AB29A4-3FA7-4E60-82F2-C00C9FD07114}"/>
              </a:ext>
            </a:extLst>
          </p:cNvPr>
          <p:cNvPicPr>
            <a:picLocks noChangeAspect="1"/>
          </p:cNvPicPr>
          <p:nvPr/>
        </p:nvPicPr>
        <p:blipFill>
          <a:blip r:embed="rId3"/>
          <a:stretch>
            <a:fillRect/>
          </a:stretch>
        </p:blipFill>
        <p:spPr>
          <a:xfrm>
            <a:off x="398065" y="1709728"/>
            <a:ext cx="6338358" cy="4179933"/>
          </a:xfrm>
          <a:prstGeom prst="rect">
            <a:avLst/>
          </a:prstGeom>
        </p:spPr>
      </p:pic>
    </p:spTree>
    <p:extLst>
      <p:ext uri="{BB962C8B-B14F-4D97-AF65-F5344CB8AC3E}">
        <p14:creationId xmlns:p14="http://schemas.microsoft.com/office/powerpoint/2010/main" val="176081568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a:xfrm>
            <a:off x="1142999" y="1623316"/>
            <a:ext cx="9905999" cy="3945275"/>
          </a:xfrm>
        </p:spPr>
        <p:txBody>
          <a:bodyPr/>
          <a:lstStyle/>
          <a:p>
            <a:r>
              <a:rPr lang="en-US" sz="3200" dirty="0"/>
              <a:t>This feature is very useful in debugging (e.g. print value of variables, sensor reading, etc.).</a:t>
            </a:r>
            <a:br>
              <a:rPr lang="en-US" sz="3200" dirty="0"/>
            </a:br>
            <a:br>
              <a:rPr lang="en-US" sz="3200" dirty="0"/>
            </a:br>
            <a:r>
              <a:rPr lang="en-US" sz="3200" dirty="0"/>
              <a:t>You can also print texts, e.g.</a:t>
            </a:r>
            <a:br>
              <a:rPr lang="en-US" sz="3200" dirty="0"/>
            </a:br>
            <a:br>
              <a:rPr lang="en-US" sz="3200" dirty="0"/>
            </a:br>
            <a:r>
              <a:rPr lang="en-US" sz="3200" dirty="0"/>
              <a:t>	</a:t>
            </a:r>
            <a:r>
              <a:rPr lang="en-US" sz="3200" b="1" dirty="0" err="1">
                <a:latin typeface="Courier New" panose="02070309020205020404" pitchFamily="49" charset="0"/>
                <a:cs typeface="Courier New" panose="02070309020205020404" pitchFamily="49" charset="0"/>
              </a:rPr>
              <a:t>Serial</a:t>
            </a:r>
            <a:r>
              <a:rPr lang="en-US" sz="3200" dirty="0" err="1">
                <a:latin typeface="Courier New" panose="02070309020205020404" pitchFamily="49" charset="0"/>
                <a:cs typeface="Courier New" panose="02070309020205020404" pitchFamily="49" charset="0"/>
              </a:rPr>
              <a:t>.print</a:t>
            </a:r>
            <a:r>
              <a:rPr lang="en-US" sz="3200" dirty="0">
                <a:latin typeface="Courier New" panose="02070309020205020404" pitchFamily="49" charset="0"/>
                <a:cs typeface="Courier New" panose="02070309020205020404" pitchFamily="49" charset="0"/>
              </a:rPr>
              <a:t>(“Hello! I am:”);</a:t>
            </a:r>
            <a:br>
              <a:rPr lang="en-US" sz="3200" dirty="0">
                <a:latin typeface="Courier New" panose="02070309020205020404" pitchFamily="49" charset="0"/>
                <a:cs typeface="Courier New" panose="02070309020205020404" pitchFamily="49" charset="0"/>
              </a:rPr>
            </a:br>
            <a:r>
              <a:rPr lang="en-US" sz="3200" dirty="0">
                <a:latin typeface="Courier New" panose="02070309020205020404" pitchFamily="49" charset="0"/>
                <a:cs typeface="Courier New" panose="02070309020205020404" pitchFamily="49" charset="0"/>
              </a:rPr>
              <a:t>	</a:t>
            </a:r>
            <a:r>
              <a:rPr lang="en-US" sz="3200" b="1" dirty="0" err="1">
                <a:latin typeface="Courier New" panose="02070309020205020404" pitchFamily="49" charset="0"/>
                <a:cs typeface="Courier New" panose="02070309020205020404" pitchFamily="49" charset="0"/>
              </a:rPr>
              <a:t>Serial</a:t>
            </a:r>
            <a:r>
              <a:rPr lang="en-US" sz="3200" dirty="0" err="1">
                <a:latin typeface="Courier New" panose="02070309020205020404" pitchFamily="49" charset="0"/>
                <a:cs typeface="Courier New" panose="02070309020205020404" pitchFamily="49" charset="0"/>
              </a:rPr>
              <a:t>.println</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my_name</a:t>
            </a:r>
            <a:r>
              <a:rPr lang="en-US" sz="3200" dirty="0">
                <a:latin typeface="Courier New" panose="02070309020205020404" pitchFamily="49" charset="0"/>
                <a:cs typeface="Courier New" panose="02070309020205020404" pitchFamily="49" charset="0"/>
              </a:rPr>
              <a:t>);</a:t>
            </a:r>
            <a:br>
              <a:rPr lang="en-US" sz="3200" dirty="0">
                <a:latin typeface="Courier New" panose="02070309020205020404" pitchFamily="49" charset="0"/>
                <a:cs typeface="Courier New" panose="02070309020205020404" pitchFamily="49" charset="0"/>
              </a:rPr>
            </a:br>
            <a:br>
              <a:rPr lang="en-US" sz="3200" dirty="0">
                <a:latin typeface="Courier New" panose="02070309020205020404" pitchFamily="49" charset="0"/>
                <a:cs typeface="Courier New" panose="02070309020205020404" pitchFamily="49" charset="0"/>
              </a:rPr>
            </a:br>
            <a:r>
              <a:rPr lang="en-US" sz="3200" dirty="0">
                <a:latin typeface="+mn-lt"/>
                <a:cs typeface="Courier New" panose="02070309020205020404" pitchFamily="49" charset="0"/>
              </a:rPr>
              <a:t>The ‘</a:t>
            </a:r>
            <a:r>
              <a:rPr lang="en-US" sz="3200" dirty="0">
                <a:latin typeface="Courier New" panose="02070309020205020404" pitchFamily="49" charset="0"/>
                <a:cs typeface="Courier New" panose="02070309020205020404" pitchFamily="49" charset="0"/>
              </a:rPr>
              <a:t>ln</a:t>
            </a:r>
            <a:r>
              <a:rPr lang="en-US" sz="3200" dirty="0">
                <a:latin typeface="+mn-lt"/>
                <a:cs typeface="Courier New" panose="02070309020205020404" pitchFamily="49" charset="0"/>
              </a:rPr>
              <a:t>’ means going to a new line after printing.</a:t>
            </a:r>
          </a:p>
        </p:txBody>
      </p:sp>
      <p:sp>
        <p:nvSpPr>
          <p:cNvPr id="3" name="Title 1">
            <a:extLst>
              <a:ext uri="{FF2B5EF4-FFF2-40B4-BE49-F238E27FC236}">
                <a16:creationId xmlns:a16="http://schemas.microsoft.com/office/drawing/2014/main" id="{B904EC91-2970-454E-8C05-B99F38F94C3A}"/>
              </a:ext>
            </a:extLst>
          </p:cNvPr>
          <p:cNvSpPr txBox="1">
            <a:spLocks/>
          </p:cNvSpPr>
          <p:nvPr/>
        </p:nvSpPr>
        <p:spPr>
          <a:xfrm>
            <a:off x="1142998" y="503408"/>
            <a:ext cx="9905999" cy="600660"/>
          </a:xfrm>
          <a:prstGeom prst="rect">
            <a:avLst/>
          </a:prstGeom>
          <a:noFill/>
          <a:ln>
            <a:noFill/>
          </a:ln>
        </p:spPr>
        <p:txBody>
          <a:bodyPr spcFirstLastPara="1" wrap="square" lIns="91398" tIns="91398" rIns="91398" bIns="91398" anchor="ctr"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255172"/>
              </a:buClr>
              <a:buSzPts val="2800"/>
              <a:buFont typeface="Verdana"/>
              <a:buNone/>
              <a:defRPr sz="2000" b="0" i="0" u="none" strike="noStrike" cap="none">
                <a:solidFill>
                  <a:srgbClr val="255172"/>
                </a:solidFill>
                <a:latin typeface="+mj-lt"/>
                <a:ea typeface="Verdana"/>
                <a:cs typeface="Verdana"/>
                <a:sym typeface="Verdana"/>
              </a:defRPr>
            </a:lvl1pPr>
            <a:lvl2pPr marR="0" lvl="1"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2pPr>
            <a:lvl3pPr marR="0" lvl="2"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3pPr>
            <a:lvl4pPr marR="0" lvl="3"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4pPr>
            <a:lvl5pPr marR="0" lvl="4"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5pPr>
            <a:lvl6pPr marR="0" lvl="5"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6pPr>
            <a:lvl7pPr marR="0" lvl="6"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7pPr>
            <a:lvl8pPr marR="0" lvl="7"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8pPr>
            <a:lvl9pPr marR="0" lvl="8"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9pPr>
          </a:lstStyle>
          <a:p>
            <a:pPr algn="ctr"/>
            <a:r>
              <a:rPr lang="en-SG" sz="4800" kern="0" dirty="0"/>
              <a:t>Serial Monitor</a:t>
            </a:r>
          </a:p>
        </p:txBody>
      </p:sp>
    </p:spTree>
    <p:extLst>
      <p:ext uri="{BB962C8B-B14F-4D97-AF65-F5344CB8AC3E}">
        <p14:creationId xmlns:p14="http://schemas.microsoft.com/office/powerpoint/2010/main" val="1144539417"/>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 name="20181217_011931">
            <a:hlinkClick r:id="" action="ppaction://media"/>
            <a:extLst>
              <a:ext uri="{FF2B5EF4-FFF2-40B4-BE49-F238E27FC236}">
                <a16:creationId xmlns:a16="http://schemas.microsoft.com/office/drawing/2014/main" id="{2F9377A2-4E64-4090-A4BA-3344EDBAEB6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41340" y="1874144"/>
            <a:ext cx="6335060" cy="3563471"/>
          </a:xfrm>
          <a:prstGeom prst="rect">
            <a:avLst/>
          </a:prstGeom>
        </p:spPr>
      </p:pic>
      <p:sp>
        <p:nvSpPr>
          <p:cNvPr id="11" name="Google Shape;75;p14">
            <a:extLst>
              <a:ext uri="{FF2B5EF4-FFF2-40B4-BE49-F238E27FC236}">
                <a16:creationId xmlns:a16="http://schemas.microsoft.com/office/drawing/2014/main" id="{6FD492D0-41B2-4E8E-91AF-A0AE0CD4CD1F}"/>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Wire Stripper (Fun Fact)</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7" name="Google Shape;76;p14">
            <a:extLst>
              <a:ext uri="{FF2B5EF4-FFF2-40B4-BE49-F238E27FC236}">
                <a16:creationId xmlns:a16="http://schemas.microsoft.com/office/drawing/2014/main" id="{029E0BF9-9CFF-4EB7-AF00-F454817EA664}"/>
              </a:ext>
            </a:extLst>
          </p:cNvPr>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 Ease of stripping wires.</a:t>
            </a:r>
          </a:p>
          <a:p>
            <a:pPr marL="0" indent="0">
              <a:lnSpc>
                <a:spcPct val="100000"/>
              </a:lnSpc>
              <a:spcBef>
                <a:spcPts val="800"/>
              </a:spcBef>
              <a:buClr>
                <a:schemeClr val="dk1"/>
              </a:buClr>
              <a:buSzPts val="1100"/>
              <a:buNone/>
            </a:pPr>
            <a:r>
              <a:rPr lang="en-US" altLang="zh-CN" sz="2400" dirty="0"/>
              <a:t>- Usually come with wire cutter</a:t>
            </a:r>
          </a:p>
          <a:p>
            <a:pPr marL="0" indent="0">
              <a:lnSpc>
                <a:spcPct val="100000"/>
              </a:lnSpc>
              <a:spcBef>
                <a:spcPts val="800"/>
              </a:spcBef>
              <a:buClr>
                <a:schemeClr val="dk1"/>
              </a:buClr>
              <a:buSzPts val="1100"/>
              <a:buNone/>
            </a:pPr>
            <a:r>
              <a:rPr lang="en-US" sz="2400" dirty="0"/>
              <a:t>- Some wire cutters are “automatic”</a:t>
            </a:r>
          </a:p>
        </p:txBody>
      </p:sp>
    </p:spTree>
    <p:extLst>
      <p:ext uri="{BB962C8B-B14F-4D97-AF65-F5344CB8AC3E}">
        <p14:creationId xmlns:p14="http://schemas.microsoft.com/office/powerpoint/2010/main" val="2206168952"/>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50846" y="318474"/>
            <a:ext cx="9905999" cy="600660"/>
          </a:xfrm>
        </p:spPr>
        <p:txBody>
          <a:bodyPr/>
          <a:lstStyle/>
          <a:p>
            <a:r>
              <a:rPr lang="en-SG" sz="4800" dirty="0">
                <a:latin typeface="+mj-lt"/>
              </a:rPr>
              <a:t>Challenge - Reading from a Button</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473594" y="846742"/>
            <a:ext cx="11495799" cy="600660"/>
          </a:xfrm>
        </p:spPr>
        <p:txBody>
          <a:bodyPr/>
          <a:lstStyle/>
          <a:p>
            <a:pPr indent="0">
              <a:buNone/>
            </a:pPr>
            <a:r>
              <a:rPr lang="en-SG" sz="2200" b="1" dirty="0"/>
              <a:t>Try modifying the code so that the button controls whether the onboard LED is on!</a:t>
            </a:r>
          </a:p>
        </p:txBody>
      </p:sp>
      <p:pic>
        <p:nvPicPr>
          <p:cNvPr id="4" name="Picture 3">
            <a:extLst>
              <a:ext uri="{FF2B5EF4-FFF2-40B4-BE49-F238E27FC236}">
                <a16:creationId xmlns:a16="http://schemas.microsoft.com/office/drawing/2014/main" id="{2D47B879-FBDF-4830-A35D-8F8346ADAB6A}"/>
              </a:ext>
            </a:extLst>
          </p:cNvPr>
          <p:cNvPicPr>
            <a:picLocks noChangeAspect="1"/>
          </p:cNvPicPr>
          <p:nvPr/>
        </p:nvPicPr>
        <p:blipFill>
          <a:blip r:embed="rId2"/>
          <a:stretch>
            <a:fillRect/>
          </a:stretch>
        </p:blipFill>
        <p:spPr>
          <a:xfrm>
            <a:off x="1911977" y="1580406"/>
            <a:ext cx="7667549" cy="5056699"/>
          </a:xfrm>
          <a:prstGeom prst="rect">
            <a:avLst/>
          </a:prstGeom>
        </p:spPr>
      </p:pic>
    </p:spTree>
    <p:extLst>
      <p:ext uri="{BB962C8B-B14F-4D97-AF65-F5344CB8AC3E}">
        <p14:creationId xmlns:p14="http://schemas.microsoft.com/office/powerpoint/2010/main" val="501427168"/>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a:xfrm>
            <a:off x="742307" y="1456361"/>
            <a:ext cx="5637945" cy="3945275"/>
          </a:xfrm>
        </p:spPr>
        <p:txBody>
          <a:bodyPr/>
          <a:lstStyle/>
          <a:p>
            <a:r>
              <a:rPr lang="en-US" sz="2800" dirty="0"/>
              <a:t>Coding for a specific task can get daunting or tedious!</a:t>
            </a:r>
            <a:br>
              <a:rPr lang="en-US" sz="2800" dirty="0"/>
            </a:br>
            <a:br>
              <a:rPr lang="en-US" sz="2800" dirty="0"/>
            </a:br>
            <a:r>
              <a:rPr lang="en-US" sz="2800" dirty="0"/>
              <a:t>Libraries to the rescue!</a:t>
            </a:r>
            <a:br>
              <a:rPr lang="en-US" sz="2800" dirty="0"/>
            </a:br>
            <a:br>
              <a:rPr lang="en-US" sz="2800" dirty="0"/>
            </a:br>
            <a:r>
              <a:rPr lang="en-US" sz="2800" dirty="0"/>
              <a:t>Basically, we are using codes that others have written and shared, so we don’t have to code from scratch to do a specific task.</a:t>
            </a:r>
            <a:endParaRPr lang="en-US" sz="2800" dirty="0">
              <a:latin typeface="+mn-lt"/>
              <a:cs typeface="Courier New" panose="02070309020205020404" pitchFamily="49" charset="0"/>
            </a:endParaRPr>
          </a:p>
        </p:txBody>
      </p:sp>
      <p:sp>
        <p:nvSpPr>
          <p:cNvPr id="3" name="Title 1">
            <a:extLst>
              <a:ext uri="{FF2B5EF4-FFF2-40B4-BE49-F238E27FC236}">
                <a16:creationId xmlns:a16="http://schemas.microsoft.com/office/drawing/2014/main" id="{B904EC91-2970-454E-8C05-B99F38F94C3A}"/>
              </a:ext>
            </a:extLst>
          </p:cNvPr>
          <p:cNvSpPr txBox="1">
            <a:spLocks/>
          </p:cNvSpPr>
          <p:nvPr/>
        </p:nvSpPr>
        <p:spPr>
          <a:xfrm>
            <a:off x="1142998" y="503408"/>
            <a:ext cx="9905999" cy="600660"/>
          </a:xfrm>
          <a:prstGeom prst="rect">
            <a:avLst/>
          </a:prstGeom>
          <a:noFill/>
          <a:ln>
            <a:noFill/>
          </a:ln>
        </p:spPr>
        <p:txBody>
          <a:bodyPr spcFirstLastPara="1" wrap="square" lIns="91398" tIns="91398" rIns="91398" bIns="91398" anchor="ctr"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255172"/>
              </a:buClr>
              <a:buSzPts val="2800"/>
              <a:buFont typeface="Verdana"/>
              <a:buNone/>
              <a:defRPr sz="2000" b="0" i="0" u="none" strike="noStrike" cap="none">
                <a:solidFill>
                  <a:srgbClr val="255172"/>
                </a:solidFill>
                <a:latin typeface="+mj-lt"/>
                <a:ea typeface="Verdana"/>
                <a:cs typeface="Verdana"/>
                <a:sym typeface="Verdana"/>
              </a:defRPr>
            </a:lvl1pPr>
            <a:lvl2pPr marR="0" lvl="1"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2pPr>
            <a:lvl3pPr marR="0" lvl="2"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3pPr>
            <a:lvl4pPr marR="0" lvl="3"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4pPr>
            <a:lvl5pPr marR="0" lvl="4"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5pPr>
            <a:lvl6pPr marR="0" lvl="5"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6pPr>
            <a:lvl7pPr marR="0" lvl="6"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7pPr>
            <a:lvl8pPr marR="0" lvl="7"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8pPr>
            <a:lvl9pPr marR="0" lvl="8"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9pPr>
          </a:lstStyle>
          <a:p>
            <a:pPr algn="ctr"/>
            <a:r>
              <a:rPr lang="en-SG" sz="4800" kern="0" dirty="0"/>
              <a:t>Libraries</a:t>
            </a:r>
          </a:p>
        </p:txBody>
      </p:sp>
      <p:pic>
        <p:nvPicPr>
          <p:cNvPr id="12290" name="Picture 2">
            <a:extLst>
              <a:ext uri="{FF2B5EF4-FFF2-40B4-BE49-F238E27FC236}">
                <a16:creationId xmlns:a16="http://schemas.microsoft.com/office/drawing/2014/main" id="{53F59C1D-52F7-452C-8DA1-579EEEBA0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1765" y="1617699"/>
            <a:ext cx="4830135" cy="3622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8000093"/>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a:xfrm>
            <a:off x="742307" y="1654139"/>
            <a:ext cx="5637945" cy="3747497"/>
          </a:xfrm>
        </p:spPr>
        <p:txBody>
          <a:bodyPr/>
          <a:lstStyle/>
          <a:p>
            <a:r>
              <a:rPr lang="en-US" sz="2800" b="1" u="sng" dirty="0"/>
              <a:t>Example:</a:t>
            </a:r>
            <a:br>
              <a:rPr lang="en-US" sz="2800" b="1" dirty="0"/>
            </a:br>
            <a:r>
              <a:rPr lang="en-US" sz="2800" dirty="0"/>
              <a:t>Controlling an LED strip.</a:t>
            </a:r>
            <a:br>
              <a:rPr lang="en-US" sz="2800" dirty="0"/>
            </a:br>
            <a:br>
              <a:rPr lang="en-US" sz="2800" dirty="0"/>
            </a:br>
            <a:r>
              <a:rPr lang="en-US" sz="2800" dirty="0"/>
              <a:t>This is </a:t>
            </a:r>
            <a:r>
              <a:rPr lang="en-US" sz="2800" b="1" dirty="0"/>
              <a:t>very</a:t>
            </a:r>
            <a:r>
              <a:rPr lang="en-US" sz="2800" dirty="0"/>
              <a:t> challenging to code from zero! (need to know LED hardware specification, AVR-C, assembly, direct register access, etc.)</a:t>
            </a:r>
            <a:br>
              <a:rPr lang="en-US" sz="2800" dirty="0"/>
            </a:br>
            <a:br>
              <a:rPr lang="en-US" sz="2800" dirty="0"/>
            </a:br>
            <a:r>
              <a:rPr lang="en-US" sz="2800" dirty="0"/>
              <a:t>Using libraries, the complexity is down to just several lines of codes.</a:t>
            </a:r>
            <a:br>
              <a:rPr lang="en-US" sz="2800" dirty="0"/>
            </a:br>
            <a:br>
              <a:rPr lang="en-US" sz="2800" dirty="0"/>
            </a:br>
            <a:r>
              <a:rPr lang="en-US" sz="2800" dirty="0"/>
              <a:t>We’ll use a neat library called </a:t>
            </a:r>
            <a:r>
              <a:rPr lang="en-US" sz="2800" b="1" dirty="0" err="1"/>
              <a:t>FastLED</a:t>
            </a:r>
            <a:r>
              <a:rPr lang="en-US" sz="2800" dirty="0"/>
              <a:t>.</a:t>
            </a:r>
            <a:endParaRPr lang="en-US" sz="2800" dirty="0">
              <a:latin typeface="+mn-lt"/>
              <a:cs typeface="Courier New" panose="02070309020205020404" pitchFamily="49" charset="0"/>
            </a:endParaRPr>
          </a:p>
        </p:txBody>
      </p:sp>
      <p:sp>
        <p:nvSpPr>
          <p:cNvPr id="3" name="Title 1">
            <a:extLst>
              <a:ext uri="{FF2B5EF4-FFF2-40B4-BE49-F238E27FC236}">
                <a16:creationId xmlns:a16="http://schemas.microsoft.com/office/drawing/2014/main" id="{B904EC91-2970-454E-8C05-B99F38F94C3A}"/>
              </a:ext>
            </a:extLst>
          </p:cNvPr>
          <p:cNvSpPr txBox="1">
            <a:spLocks/>
          </p:cNvSpPr>
          <p:nvPr/>
        </p:nvSpPr>
        <p:spPr>
          <a:xfrm>
            <a:off x="1143000" y="236280"/>
            <a:ext cx="9905999" cy="600660"/>
          </a:xfrm>
          <a:prstGeom prst="rect">
            <a:avLst/>
          </a:prstGeom>
          <a:noFill/>
          <a:ln>
            <a:noFill/>
          </a:ln>
        </p:spPr>
        <p:txBody>
          <a:bodyPr spcFirstLastPara="1" wrap="square" lIns="91398" tIns="91398" rIns="91398" bIns="91398" anchor="ctr"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255172"/>
              </a:buClr>
              <a:buSzPts val="2800"/>
              <a:buFont typeface="Verdana"/>
              <a:buNone/>
              <a:defRPr sz="2000" b="0" i="0" u="none" strike="noStrike" cap="none">
                <a:solidFill>
                  <a:srgbClr val="255172"/>
                </a:solidFill>
                <a:latin typeface="+mj-lt"/>
                <a:ea typeface="Verdana"/>
                <a:cs typeface="Verdana"/>
                <a:sym typeface="Verdana"/>
              </a:defRPr>
            </a:lvl1pPr>
            <a:lvl2pPr marR="0" lvl="1"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2pPr>
            <a:lvl3pPr marR="0" lvl="2"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3pPr>
            <a:lvl4pPr marR="0" lvl="3"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4pPr>
            <a:lvl5pPr marR="0" lvl="4"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5pPr>
            <a:lvl6pPr marR="0" lvl="5"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6pPr>
            <a:lvl7pPr marR="0" lvl="6"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7pPr>
            <a:lvl8pPr marR="0" lvl="7"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8pPr>
            <a:lvl9pPr marR="0" lvl="8" indent="0" algn="l" rtl="0">
              <a:lnSpc>
                <a:spcPct val="100000"/>
              </a:lnSpc>
              <a:spcBef>
                <a:spcPts val="0"/>
              </a:spcBef>
              <a:spcAft>
                <a:spcPts val="0"/>
              </a:spcAft>
              <a:buClr>
                <a:schemeClr val="dk1"/>
              </a:buClr>
              <a:buSzPts val="2800"/>
              <a:buFont typeface="Arial"/>
              <a:buNone/>
              <a:defRPr sz="1900" b="0" i="0" u="none" strike="noStrike" cap="none">
                <a:solidFill>
                  <a:schemeClr val="dk1"/>
                </a:solidFill>
                <a:latin typeface="Arial"/>
                <a:ea typeface="Arial"/>
                <a:cs typeface="Arial"/>
                <a:sym typeface="Arial"/>
              </a:defRPr>
            </a:lvl9pPr>
          </a:lstStyle>
          <a:p>
            <a:pPr algn="ctr"/>
            <a:r>
              <a:rPr lang="en-SG" sz="4800" kern="0" dirty="0"/>
              <a:t>Libraries</a:t>
            </a:r>
          </a:p>
        </p:txBody>
      </p:sp>
      <p:pic>
        <p:nvPicPr>
          <p:cNvPr id="5" name="Picture 4" descr="Image result for led strip">
            <a:extLst>
              <a:ext uri="{FF2B5EF4-FFF2-40B4-BE49-F238E27FC236}">
                <a16:creationId xmlns:a16="http://schemas.microsoft.com/office/drawing/2014/main" id="{1FEC2E8C-52DD-40F3-BADC-4F8A4F9DA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0338" y="1654138"/>
            <a:ext cx="4996663" cy="3747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4273845"/>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742B71-7261-47DF-B545-C2439FE8AF68}"/>
              </a:ext>
            </a:extLst>
          </p:cNvPr>
          <p:cNvPicPr>
            <a:picLocks noChangeAspect="1"/>
          </p:cNvPicPr>
          <p:nvPr/>
        </p:nvPicPr>
        <p:blipFill>
          <a:blip r:embed="rId2"/>
          <a:stretch>
            <a:fillRect/>
          </a:stretch>
        </p:blipFill>
        <p:spPr>
          <a:xfrm>
            <a:off x="1235156" y="1155840"/>
            <a:ext cx="9770724" cy="4055868"/>
          </a:xfrm>
          <a:prstGeom prst="rect">
            <a:avLst/>
          </a:prstGeom>
        </p:spPr>
      </p:pic>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474374" y="266341"/>
            <a:ext cx="9905999" cy="600660"/>
          </a:xfrm>
        </p:spPr>
        <p:txBody>
          <a:bodyPr/>
          <a:lstStyle/>
          <a:p>
            <a:r>
              <a:rPr lang="en-SG" sz="5000" dirty="0">
                <a:latin typeface="+mj-lt"/>
              </a:rPr>
              <a:t>Using Libraries: LED Strip</a:t>
            </a:r>
          </a:p>
        </p:txBody>
      </p:sp>
      <p:sp>
        <p:nvSpPr>
          <p:cNvPr id="16" name="Text Placeholder 2"/>
          <p:cNvSpPr txBox="1">
            <a:spLocks/>
          </p:cNvSpPr>
          <p:nvPr/>
        </p:nvSpPr>
        <p:spPr>
          <a:xfrm>
            <a:off x="1235156" y="5211708"/>
            <a:ext cx="9905999" cy="1471769"/>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marL="685733" indent="-457200">
              <a:buFont typeface="+mj-lt"/>
              <a:buAutoNum type="arabicPeriod"/>
            </a:pPr>
            <a:r>
              <a:rPr lang="en-US" dirty="0"/>
              <a:t>Go to </a:t>
            </a:r>
            <a:r>
              <a:rPr lang="en-US" dirty="0">
                <a:hlinkClick r:id="rId3"/>
              </a:rPr>
              <a:t>https://github.com/FastLED/FastLED</a:t>
            </a:r>
            <a:endParaRPr lang="en-US" dirty="0"/>
          </a:p>
          <a:p>
            <a:pPr marL="685733" indent="-457200">
              <a:buFont typeface="+mj-lt"/>
              <a:buAutoNum type="arabicPeriod"/>
            </a:pPr>
            <a:r>
              <a:rPr lang="en-US" dirty="0"/>
              <a:t>Click ‘</a:t>
            </a:r>
            <a:r>
              <a:rPr lang="en-US" b="1" dirty="0">
                <a:solidFill>
                  <a:srgbClr val="FF0000"/>
                </a:solidFill>
              </a:rPr>
              <a:t>Clone or download</a:t>
            </a:r>
            <a:r>
              <a:rPr lang="en-US" dirty="0"/>
              <a:t>’ </a:t>
            </a:r>
          </a:p>
          <a:p>
            <a:pPr marL="685733" indent="-457200">
              <a:buFont typeface="+mj-lt"/>
              <a:buAutoNum type="arabicPeriod"/>
            </a:pPr>
            <a:r>
              <a:rPr lang="en-US" dirty="0"/>
              <a:t>Click ‘</a:t>
            </a:r>
            <a:r>
              <a:rPr lang="en-US" b="1" dirty="0">
                <a:solidFill>
                  <a:srgbClr val="FF0000"/>
                </a:solidFill>
              </a:rPr>
              <a:t>Download ZIP</a:t>
            </a:r>
            <a:r>
              <a:rPr lang="en-US" dirty="0"/>
              <a:t>’</a:t>
            </a:r>
          </a:p>
        </p:txBody>
      </p:sp>
      <p:sp>
        <p:nvSpPr>
          <p:cNvPr id="20" name="TextBox 19"/>
          <p:cNvSpPr txBox="1"/>
          <p:nvPr/>
        </p:nvSpPr>
        <p:spPr>
          <a:xfrm>
            <a:off x="7007845" y="5500547"/>
            <a:ext cx="2756079" cy="954107"/>
          </a:xfrm>
          <a:prstGeom prst="rect">
            <a:avLst/>
          </a:prstGeom>
          <a:noFill/>
        </p:spPr>
        <p:txBody>
          <a:bodyPr wrap="square" rtlCol="0">
            <a:spAutoFit/>
          </a:bodyPr>
          <a:lstStyle/>
          <a:p>
            <a:pPr algn="ctr"/>
            <a:r>
              <a:rPr lang="en-US" sz="2800" b="1" dirty="0">
                <a:solidFill>
                  <a:srgbClr val="002060"/>
                </a:solidFill>
                <a:latin typeface="Eras Bold ITC" panose="020B0907030504020204" pitchFamily="34" charset="0"/>
              </a:rPr>
              <a:t>DO NOT </a:t>
            </a:r>
          </a:p>
          <a:p>
            <a:pPr algn="ctr"/>
            <a:r>
              <a:rPr lang="en-US" sz="2800" b="1" dirty="0">
                <a:solidFill>
                  <a:srgbClr val="002060"/>
                </a:solidFill>
                <a:latin typeface="Eras Bold ITC" panose="020B0907030504020204" pitchFamily="34" charset="0"/>
              </a:rPr>
              <a:t>unzip the file!</a:t>
            </a:r>
          </a:p>
        </p:txBody>
      </p:sp>
      <p:sp>
        <p:nvSpPr>
          <p:cNvPr id="23" name="Down Arrow 22"/>
          <p:cNvSpPr/>
          <p:nvPr/>
        </p:nvSpPr>
        <p:spPr>
          <a:xfrm rot="2889605">
            <a:off x="10041858" y="3163225"/>
            <a:ext cx="347730" cy="901521"/>
          </a:xfrm>
          <a:prstGeom prst="downArrow">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63418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237132"/>
            <a:ext cx="9905999" cy="600660"/>
          </a:xfrm>
        </p:spPr>
        <p:txBody>
          <a:bodyPr/>
          <a:lstStyle/>
          <a:p>
            <a:pPr algn="ctr"/>
            <a:r>
              <a:rPr lang="en-US" sz="3200" b="1" dirty="0"/>
              <a:t>Adding </a:t>
            </a:r>
            <a:r>
              <a:rPr lang="en-US" sz="3200" b="1" dirty="0" err="1"/>
              <a:t>FastLED</a:t>
            </a:r>
            <a:r>
              <a:rPr lang="en-US" sz="3200" b="1" dirty="0"/>
              <a:t> Library</a:t>
            </a:r>
          </a:p>
        </p:txBody>
      </p:sp>
      <p:sp>
        <p:nvSpPr>
          <p:cNvPr id="6" name="Text Placeholder 5"/>
          <p:cNvSpPr>
            <a:spLocks noGrp="1"/>
          </p:cNvSpPr>
          <p:nvPr>
            <p:ph type="body" idx="1"/>
          </p:nvPr>
        </p:nvSpPr>
        <p:spPr>
          <a:xfrm>
            <a:off x="1143001" y="909747"/>
            <a:ext cx="9905999" cy="4600055"/>
          </a:xfrm>
        </p:spPr>
        <p:txBody>
          <a:bodyPr/>
          <a:lstStyle/>
          <a:p>
            <a:pPr marL="0" lvl="0" indent="0" algn="ctr">
              <a:lnSpc>
                <a:spcPct val="115000"/>
              </a:lnSpc>
              <a:spcBef>
                <a:spcPts val="0"/>
              </a:spcBef>
              <a:buNone/>
            </a:pPr>
            <a:r>
              <a:rPr lang="en-SG" b="1" dirty="0"/>
              <a:t>To add the library into the Arduino IDE:</a:t>
            </a:r>
          </a:p>
          <a:p>
            <a:pPr marL="0" lvl="0" indent="0" algn="ctr">
              <a:lnSpc>
                <a:spcPct val="115000"/>
              </a:lnSpc>
              <a:spcBef>
                <a:spcPts val="0"/>
              </a:spcBef>
              <a:buNone/>
            </a:pPr>
            <a:r>
              <a:rPr lang="en-SG" sz="2400" b="1" i="1" dirty="0">
                <a:solidFill>
                  <a:srgbClr val="FF0000"/>
                </a:solidFill>
              </a:rPr>
              <a:t>Sketch &gt; Include Library &gt; Add ZIP Library</a:t>
            </a:r>
          </a:p>
          <a:p>
            <a:pPr marL="0" lvl="0" indent="0" algn="ctr">
              <a:lnSpc>
                <a:spcPct val="115000"/>
              </a:lnSpc>
              <a:spcBef>
                <a:spcPts val="0"/>
              </a:spcBef>
              <a:buNone/>
            </a:pPr>
            <a:r>
              <a:rPr lang="en-SG" sz="2400" b="1" i="1" dirty="0">
                <a:solidFill>
                  <a:srgbClr val="FF0000"/>
                </a:solidFill>
              </a:rPr>
              <a:t>Choose the zip file you downloaded</a:t>
            </a:r>
          </a:p>
          <a:p>
            <a:endParaRPr lang="en-US" sz="2400" b="1" dirty="0"/>
          </a:p>
        </p:txBody>
      </p:sp>
      <p:pic>
        <p:nvPicPr>
          <p:cNvPr id="11" name="Shape 288"/>
          <p:cNvPicPr preferRelativeResize="0"/>
          <p:nvPr/>
        </p:nvPicPr>
        <p:blipFill rotWithShape="1">
          <a:blip r:embed="rId2">
            <a:alphaModFix/>
          </a:blip>
          <a:srcRect l="-1" r="63639" b="63648"/>
          <a:stretch/>
        </p:blipFill>
        <p:spPr>
          <a:xfrm>
            <a:off x="2132785" y="2465184"/>
            <a:ext cx="7926430" cy="3609697"/>
          </a:xfrm>
          <a:prstGeom prst="rect">
            <a:avLst/>
          </a:prstGeom>
          <a:noFill/>
          <a:ln w="19050">
            <a:solidFill>
              <a:schemeClr val="tx1"/>
            </a:solidFill>
          </a:ln>
        </p:spPr>
      </p:pic>
    </p:spTree>
    <p:extLst>
      <p:ext uri="{BB962C8B-B14F-4D97-AF65-F5344CB8AC3E}">
        <p14:creationId xmlns:p14="http://schemas.microsoft.com/office/powerpoint/2010/main" val="27931639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A6C33DBE-96FC-4D0A-AAF3-E9929C0AC2F9}"/>
              </a:ext>
            </a:extLst>
          </p:cNvPr>
          <p:cNvSpPr txBox="1">
            <a:spLocks/>
          </p:cNvSpPr>
          <p:nvPr/>
        </p:nvSpPr>
        <p:spPr>
          <a:xfrm>
            <a:off x="473595" y="1459778"/>
            <a:ext cx="9905998" cy="600660"/>
          </a:xfrm>
          <a:prstGeom prst="rect">
            <a:avLst/>
          </a:prstGeom>
          <a:noFill/>
          <a:ln>
            <a:noFill/>
          </a:ln>
        </p:spPr>
        <p:txBody>
          <a:bodyPr spcFirstLastPara="1" wrap="square" lIns="91398" tIns="91398" rIns="91398" bIns="91398" anchor="t" anchorCtr="0"/>
          <a:lstStyle>
            <a:defPPr marR="0" lvl="0" algn="l" rtl="0">
              <a:lnSpc>
                <a:spcPct val="100000"/>
              </a:lnSpc>
              <a:spcBef>
                <a:spcPts val="0"/>
              </a:spcBef>
              <a:spcAft>
                <a:spcPts val="0"/>
              </a:spcAft>
            </a:defPPr>
            <a:lvl1pPr marL="228533" marR="0" lvl="0" indent="82527" algn="l" rtl="0">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2200" b="1" kern="0" dirty="0"/>
              <a:t>Connections:</a:t>
            </a:r>
          </a:p>
        </p:txBody>
      </p:sp>
      <p:sp>
        <p:nvSpPr>
          <p:cNvPr id="10" name="Title 1">
            <a:extLst>
              <a:ext uri="{FF2B5EF4-FFF2-40B4-BE49-F238E27FC236}">
                <a16:creationId xmlns:a16="http://schemas.microsoft.com/office/drawing/2014/main" id="{B5A91E81-B7EA-4F29-BBBA-C27B07ED7B22}"/>
              </a:ext>
            </a:extLst>
          </p:cNvPr>
          <p:cNvSpPr>
            <a:spLocks noGrp="1"/>
          </p:cNvSpPr>
          <p:nvPr>
            <p:ph type="title"/>
          </p:nvPr>
        </p:nvSpPr>
        <p:spPr>
          <a:xfrm>
            <a:off x="702753" y="295643"/>
            <a:ext cx="9905999" cy="600660"/>
          </a:xfrm>
        </p:spPr>
        <p:txBody>
          <a:bodyPr/>
          <a:lstStyle/>
          <a:p>
            <a:r>
              <a:rPr lang="en-SG" sz="5000" dirty="0">
                <a:latin typeface="+mj-lt"/>
              </a:rPr>
              <a:t>LED Strip</a:t>
            </a:r>
          </a:p>
        </p:txBody>
      </p:sp>
      <p:sp>
        <p:nvSpPr>
          <p:cNvPr id="12" name="Text Placeholder 2">
            <a:extLst>
              <a:ext uri="{FF2B5EF4-FFF2-40B4-BE49-F238E27FC236}">
                <a16:creationId xmlns:a16="http://schemas.microsoft.com/office/drawing/2014/main" id="{577B2750-AAB4-4F68-8983-8D384ED0B2B8}"/>
              </a:ext>
            </a:extLst>
          </p:cNvPr>
          <p:cNvSpPr>
            <a:spLocks noGrp="1"/>
          </p:cNvSpPr>
          <p:nvPr>
            <p:ph type="body" idx="1"/>
          </p:nvPr>
        </p:nvSpPr>
        <p:spPr>
          <a:xfrm>
            <a:off x="473595" y="859118"/>
            <a:ext cx="9905998" cy="600660"/>
          </a:xfrm>
        </p:spPr>
        <p:txBody>
          <a:bodyPr/>
          <a:lstStyle/>
          <a:p>
            <a:pPr indent="0">
              <a:buNone/>
            </a:pPr>
            <a:r>
              <a:rPr lang="en-SG" sz="2200" dirty="0"/>
              <a:t>Objective: to control an LED strip.</a:t>
            </a:r>
          </a:p>
        </p:txBody>
      </p:sp>
      <p:pic>
        <p:nvPicPr>
          <p:cNvPr id="13" name="Picture 12">
            <a:extLst>
              <a:ext uri="{FF2B5EF4-FFF2-40B4-BE49-F238E27FC236}">
                <a16:creationId xmlns:a16="http://schemas.microsoft.com/office/drawing/2014/main" id="{2EB3749B-6282-4B1A-9378-9237F794C2F4}"/>
              </a:ext>
            </a:extLst>
          </p:cNvPr>
          <p:cNvPicPr>
            <a:picLocks noChangeAspect="1"/>
          </p:cNvPicPr>
          <p:nvPr/>
        </p:nvPicPr>
        <p:blipFill rotWithShape="1">
          <a:blip r:embed="rId2"/>
          <a:srcRect l="13748" t="8653" r="5151" b="5457"/>
          <a:stretch/>
        </p:blipFill>
        <p:spPr>
          <a:xfrm rot="5400000">
            <a:off x="1897810" y="1067835"/>
            <a:ext cx="4398096" cy="6590948"/>
          </a:xfrm>
          <a:prstGeom prst="rect">
            <a:avLst/>
          </a:prstGeom>
        </p:spPr>
      </p:pic>
      <p:sp>
        <p:nvSpPr>
          <p:cNvPr id="14" name="Oval 13">
            <a:extLst>
              <a:ext uri="{FF2B5EF4-FFF2-40B4-BE49-F238E27FC236}">
                <a16:creationId xmlns:a16="http://schemas.microsoft.com/office/drawing/2014/main" id="{8BE938BB-1BD4-4FBA-BD59-328BAA0DA6A0}"/>
              </a:ext>
            </a:extLst>
          </p:cNvPr>
          <p:cNvSpPr/>
          <p:nvPr/>
        </p:nvSpPr>
        <p:spPr>
          <a:xfrm rot="2905625">
            <a:off x="1087614" y="5251605"/>
            <a:ext cx="934919" cy="56443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40CCB74-1949-4538-AD88-59D4953E77C8}"/>
              </a:ext>
            </a:extLst>
          </p:cNvPr>
          <p:cNvSpPr txBox="1"/>
          <p:nvPr/>
        </p:nvSpPr>
        <p:spPr>
          <a:xfrm>
            <a:off x="4220148" y="3616503"/>
            <a:ext cx="697627" cy="369332"/>
          </a:xfrm>
          <a:prstGeom prst="rect">
            <a:avLst/>
          </a:prstGeom>
          <a:noFill/>
        </p:spPr>
        <p:txBody>
          <a:bodyPr wrap="none" rtlCol="0">
            <a:spAutoFit/>
          </a:bodyPr>
          <a:lstStyle/>
          <a:p>
            <a:r>
              <a:rPr lang="en-US" b="1" dirty="0">
                <a:solidFill>
                  <a:schemeClr val="bg1"/>
                </a:solidFill>
              </a:rPr>
              <a:t>GND</a:t>
            </a:r>
          </a:p>
        </p:txBody>
      </p:sp>
      <p:sp>
        <p:nvSpPr>
          <p:cNvPr id="16" name="TextBox 15">
            <a:extLst>
              <a:ext uri="{FF2B5EF4-FFF2-40B4-BE49-F238E27FC236}">
                <a16:creationId xmlns:a16="http://schemas.microsoft.com/office/drawing/2014/main" id="{6B26D4EA-DCD4-4EE4-BA29-980154FDFE88}"/>
              </a:ext>
            </a:extLst>
          </p:cNvPr>
          <p:cNvSpPr txBox="1"/>
          <p:nvPr/>
        </p:nvSpPr>
        <p:spPr>
          <a:xfrm>
            <a:off x="3399231" y="3019114"/>
            <a:ext cx="466794" cy="369332"/>
          </a:xfrm>
          <a:prstGeom prst="rect">
            <a:avLst/>
          </a:prstGeom>
          <a:noFill/>
        </p:spPr>
        <p:txBody>
          <a:bodyPr wrap="none" rtlCol="0">
            <a:spAutoFit/>
          </a:bodyPr>
          <a:lstStyle/>
          <a:p>
            <a:r>
              <a:rPr lang="en-US" b="1" dirty="0">
                <a:solidFill>
                  <a:schemeClr val="bg1"/>
                </a:solidFill>
              </a:rPr>
              <a:t>5V</a:t>
            </a:r>
          </a:p>
        </p:txBody>
      </p:sp>
      <p:sp>
        <p:nvSpPr>
          <p:cNvPr id="18" name="TextBox 17">
            <a:extLst>
              <a:ext uri="{FF2B5EF4-FFF2-40B4-BE49-F238E27FC236}">
                <a16:creationId xmlns:a16="http://schemas.microsoft.com/office/drawing/2014/main" id="{84DD11E5-F029-443E-BB85-1E3058AD5804}"/>
              </a:ext>
            </a:extLst>
          </p:cNvPr>
          <p:cNvSpPr txBox="1"/>
          <p:nvPr/>
        </p:nvSpPr>
        <p:spPr>
          <a:xfrm>
            <a:off x="3992404" y="3082246"/>
            <a:ext cx="1454244" cy="369332"/>
          </a:xfrm>
          <a:prstGeom prst="rect">
            <a:avLst/>
          </a:prstGeom>
          <a:noFill/>
        </p:spPr>
        <p:txBody>
          <a:bodyPr wrap="none" rtlCol="0">
            <a:spAutoFit/>
          </a:bodyPr>
          <a:lstStyle/>
          <a:p>
            <a:r>
              <a:rPr lang="en-US" b="1" dirty="0">
                <a:solidFill>
                  <a:schemeClr val="bg1"/>
                </a:solidFill>
              </a:rPr>
              <a:t>Data (Pin 3)</a:t>
            </a:r>
          </a:p>
        </p:txBody>
      </p:sp>
    </p:spTree>
    <p:extLst>
      <p:ext uri="{BB962C8B-B14F-4D97-AF65-F5344CB8AC3E}">
        <p14:creationId xmlns:p14="http://schemas.microsoft.com/office/powerpoint/2010/main" val="2822566315"/>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20560" y="246082"/>
            <a:ext cx="9905999" cy="600660"/>
          </a:xfrm>
        </p:spPr>
        <p:txBody>
          <a:bodyPr/>
          <a:lstStyle/>
          <a:p>
            <a:r>
              <a:rPr lang="en-SG" sz="5000" dirty="0">
                <a:latin typeface="+mj-lt"/>
              </a:rPr>
              <a:t>LED Strip</a:t>
            </a:r>
          </a:p>
        </p:txBody>
      </p:sp>
      <p:sp>
        <p:nvSpPr>
          <p:cNvPr id="3" name="Text Placeholder 2">
            <a:extLst>
              <a:ext uri="{FF2B5EF4-FFF2-40B4-BE49-F238E27FC236}">
                <a16:creationId xmlns:a16="http://schemas.microsoft.com/office/drawing/2014/main" id="{A3726639-D239-45DC-B54B-F53D1737115E}"/>
              </a:ext>
            </a:extLst>
          </p:cNvPr>
          <p:cNvSpPr>
            <a:spLocks noGrp="1"/>
          </p:cNvSpPr>
          <p:nvPr>
            <p:ph type="body" idx="1"/>
          </p:nvPr>
        </p:nvSpPr>
        <p:spPr>
          <a:xfrm>
            <a:off x="473593" y="748507"/>
            <a:ext cx="9905998" cy="600660"/>
          </a:xfrm>
        </p:spPr>
        <p:txBody>
          <a:bodyPr/>
          <a:lstStyle/>
          <a:p>
            <a:pPr indent="0">
              <a:buNone/>
            </a:pPr>
            <a:r>
              <a:rPr lang="en-SG" sz="2200" dirty="0"/>
              <a:t>Objective: to control an LED strip.</a:t>
            </a:r>
          </a:p>
        </p:txBody>
      </p:sp>
      <p:sp>
        <p:nvSpPr>
          <p:cNvPr id="4" name="TextBox 3">
            <a:extLst>
              <a:ext uri="{FF2B5EF4-FFF2-40B4-BE49-F238E27FC236}">
                <a16:creationId xmlns:a16="http://schemas.microsoft.com/office/drawing/2014/main" id="{69A5D049-16FC-4AC3-83C9-E8216CB1170C}"/>
              </a:ext>
            </a:extLst>
          </p:cNvPr>
          <p:cNvSpPr txBox="1"/>
          <p:nvPr/>
        </p:nvSpPr>
        <p:spPr>
          <a:xfrm>
            <a:off x="7679983" y="503635"/>
            <a:ext cx="4185761" cy="830997"/>
          </a:xfrm>
          <a:prstGeom prst="rect">
            <a:avLst/>
          </a:prstGeom>
          <a:noFill/>
        </p:spPr>
        <p:txBody>
          <a:bodyPr wrap="none" rtlCol="0">
            <a:spAutoFit/>
          </a:bodyPr>
          <a:lstStyle/>
          <a:p>
            <a:pPr algn="ctr"/>
            <a:r>
              <a:rPr lang="en-US" sz="2000" dirty="0"/>
              <a:t>The code is available at</a:t>
            </a:r>
          </a:p>
          <a:p>
            <a:pPr algn="ctr"/>
            <a:r>
              <a:rPr lang="en-US" sz="2800" dirty="0">
                <a:solidFill>
                  <a:srgbClr val="0070C0"/>
                </a:solidFill>
              </a:rPr>
              <a:t>tinyurl.com/escendo2020</a:t>
            </a:r>
          </a:p>
        </p:txBody>
      </p:sp>
      <p:pic>
        <p:nvPicPr>
          <p:cNvPr id="5" name="Picture 4">
            <a:extLst>
              <a:ext uri="{FF2B5EF4-FFF2-40B4-BE49-F238E27FC236}">
                <a16:creationId xmlns:a16="http://schemas.microsoft.com/office/drawing/2014/main" id="{15473A5E-5319-4F0A-AA52-111149462F32}"/>
              </a:ext>
            </a:extLst>
          </p:cNvPr>
          <p:cNvPicPr>
            <a:picLocks noChangeAspect="1"/>
          </p:cNvPicPr>
          <p:nvPr/>
        </p:nvPicPr>
        <p:blipFill>
          <a:blip r:embed="rId2"/>
          <a:stretch>
            <a:fillRect/>
          </a:stretch>
        </p:blipFill>
        <p:spPr>
          <a:xfrm>
            <a:off x="473593" y="1447402"/>
            <a:ext cx="8358667" cy="5220526"/>
          </a:xfrm>
          <a:prstGeom prst="rect">
            <a:avLst/>
          </a:prstGeom>
        </p:spPr>
      </p:pic>
      <p:sp>
        <p:nvSpPr>
          <p:cNvPr id="8" name="Text Placeholder 2">
            <a:extLst>
              <a:ext uri="{FF2B5EF4-FFF2-40B4-BE49-F238E27FC236}">
                <a16:creationId xmlns:a16="http://schemas.microsoft.com/office/drawing/2014/main" id="{E9208343-903A-4FD2-9A19-1E47B0586E77}"/>
              </a:ext>
            </a:extLst>
          </p:cNvPr>
          <p:cNvSpPr txBox="1">
            <a:spLocks/>
          </p:cNvSpPr>
          <p:nvPr/>
        </p:nvSpPr>
        <p:spPr>
          <a:xfrm>
            <a:off x="8832260" y="1634962"/>
            <a:ext cx="3359740" cy="600660"/>
          </a:xfrm>
          <a:prstGeom prst="rect">
            <a:avLst/>
          </a:prstGeom>
          <a:noFill/>
          <a:ln>
            <a:noFill/>
          </a:ln>
        </p:spPr>
        <p:txBody>
          <a:bodyPr spcFirstLastPara="1" wrap="square" lIns="91398" tIns="91398" rIns="91398" bIns="91398" anchor="t" anchorCtr="0"/>
          <a:lstStyle>
            <a:defPPr marR="0" lvl="0" algn="l" rtl="0">
              <a:lnSpc>
                <a:spcPct val="100000"/>
              </a:lnSpc>
              <a:spcBef>
                <a:spcPts val="0"/>
              </a:spcBef>
              <a:spcAft>
                <a:spcPts val="0"/>
              </a:spcAft>
            </a:defPPr>
            <a:lvl1pPr marL="228533" marR="0" lvl="0" indent="82527" algn="l" rtl="0">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buFont typeface="Arial"/>
              <a:buNone/>
            </a:pPr>
            <a:r>
              <a:rPr lang="en-SG" sz="2200" b="1" kern="0" dirty="0"/>
              <a:t>Try to:</a:t>
            </a:r>
          </a:p>
          <a:p>
            <a:pPr>
              <a:buFontTx/>
              <a:buChar char="-"/>
            </a:pPr>
            <a:r>
              <a:rPr lang="en-SG" sz="2200" kern="0" dirty="0"/>
              <a:t>Change </a:t>
            </a:r>
            <a:r>
              <a:rPr lang="en-SG" sz="2200" kern="0" dirty="0" err="1"/>
              <a:t>color</a:t>
            </a:r>
            <a:r>
              <a:rPr lang="en-SG" sz="2200" kern="0" dirty="0"/>
              <a:t> and brightness.</a:t>
            </a:r>
          </a:p>
          <a:p>
            <a:pPr>
              <a:buFontTx/>
              <a:buChar char="-"/>
            </a:pPr>
            <a:r>
              <a:rPr lang="en-SG" sz="2200" kern="0" dirty="0"/>
              <a:t>Control all 3 LEDs.</a:t>
            </a:r>
          </a:p>
          <a:p>
            <a:pPr>
              <a:buFontTx/>
              <a:buChar char="-"/>
            </a:pPr>
            <a:r>
              <a:rPr lang="en-SG" sz="2200" kern="0" dirty="0"/>
              <a:t>Make a fading effect (hint: </a:t>
            </a:r>
            <a:r>
              <a:rPr lang="en-SG" sz="2200" kern="0" dirty="0">
                <a:latin typeface="Courier New" panose="02070309020205020404" pitchFamily="49" charset="0"/>
                <a:cs typeface="Courier New" panose="02070309020205020404" pitchFamily="49" charset="0"/>
              </a:rPr>
              <a:t>for</a:t>
            </a:r>
            <a:r>
              <a:rPr lang="en-SG" sz="2200" kern="0" dirty="0"/>
              <a:t> loop and short delay).</a:t>
            </a:r>
          </a:p>
        </p:txBody>
      </p:sp>
    </p:spTree>
    <p:extLst>
      <p:ext uri="{BB962C8B-B14F-4D97-AF65-F5344CB8AC3E}">
        <p14:creationId xmlns:p14="http://schemas.microsoft.com/office/powerpoint/2010/main" val="2731537652"/>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CB65E-E945-43F6-B9D2-EBD68F3EA9AE}"/>
              </a:ext>
            </a:extLst>
          </p:cNvPr>
          <p:cNvSpPr>
            <a:spLocks noGrp="1"/>
          </p:cNvSpPr>
          <p:nvPr>
            <p:ph type="title"/>
          </p:nvPr>
        </p:nvSpPr>
        <p:spPr>
          <a:xfrm>
            <a:off x="665302" y="408791"/>
            <a:ext cx="9905999" cy="600660"/>
          </a:xfrm>
        </p:spPr>
        <p:txBody>
          <a:bodyPr/>
          <a:lstStyle/>
          <a:p>
            <a:r>
              <a:rPr lang="en-SG" sz="5000" dirty="0">
                <a:latin typeface="+mj-lt"/>
              </a:rPr>
              <a:t>What’s next? Explore!</a:t>
            </a:r>
          </a:p>
        </p:txBody>
      </p:sp>
      <p:sp>
        <p:nvSpPr>
          <p:cNvPr id="5" name="Slide Number Placeholder 4">
            <a:extLst>
              <a:ext uri="{FF2B5EF4-FFF2-40B4-BE49-F238E27FC236}">
                <a16:creationId xmlns:a16="http://schemas.microsoft.com/office/drawing/2014/main" id="{5C0BB0BC-AA1C-45CA-AB29-9082B7FE5579}"/>
              </a:ext>
            </a:extLst>
          </p:cNvPr>
          <p:cNvSpPr>
            <a:spLocks noGrp="1"/>
          </p:cNvSpPr>
          <p:nvPr>
            <p:ph type="sldNum" idx="12"/>
          </p:nvPr>
        </p:nvSpPr>
        <p:spPr>
          <a:xfrm>
            <a:off x="10571301" y="6420641"/>
            <a:ext cx="771087" cy="365125"/>
          </a:xfrm>
          <a:prstGeom prst="rect">
            <a:avLst/>
          </a:prstGeom>
          <a:noFill/>
          <a:ln>
            <a:noFill/>
          </a:ln>
        </p:spPr>
        <p:txBody>
          <a:bodyPr lIns="91398" tIns="45687" rIns="91398" bIns="45687"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500" b="0" i="0" u="none" strike="noStrike" cap="none">
                <a:solidFill>
                  <a:srgbClr val="000000"/>
                </a:solidFill>
                <a:latin typeface="Arial"/>
                <a:ea typeface="Arial"/>
                <a:cs typeface="Arial"/>
                <a:sym typeface="Arial"/>
              </a:defRPr>
            </a:lvl9pPr>
          </a:lstStyle>
          <a:p>
            <a:fld id="{119033D9-3603-432D-B5BA-EF1E712B496F}" type="slidenum">
              <a:rPr lang="en-SG" smtClean="0"/>
              <a:pPr/>
              <a:t>47</a:t>
            </a:fld>
            <a:endParaRPr lang="en-SG" dirty="0"/>
          </a:p>
        </p:txBody>
      </p:sp>
      <p:pic>
        <p:nvPicPr>
          <p:cNvPr id="6" name="Picture 5">
            <a:extLst>
              <a:ext uri="{FF2B5EF4-FFF2-40B4-BE49-F238E27FC236}">
                <a16:creationId xmlns:a16="http://schemas.microsoft.com/office/drawing/2014/main" id="{F2DE02FB-3D0E-4469-A308-AA4A29D04146}"/>
              </a:ext>
            </a:extLst>
          </p:cNvPr>
          <p:cNvPicPr>
            <a:picLocks noChangeAspect="1"/>
          </p:cNvPicPr>
          <p:nvPr/>
        </p:nvPicPr>
        <p:blipFill rotWithShape="1">
          <a:blip r:embed="rId2"/>
          <a:srcRect t="4782" r="1359" b="8116"/>
          <a:stretch/>
        </p:blipFill>
        <p:spPr>
          <a:xfrm>
            <a:off x="698349" y="1444604"/>
            <a:ext cx="7523968" cy="3737112"/>
          </a:xfrm>
          <a:prstGeom prst="rect">
            <a:avLst/>
          </a:prstGeom>
        </p:spPr>
      </p:pic>
      <p:pic>
        <p:nvPicPr>
          <p:cNvPr id="7" name="Picture 6">
            <a:extLst>
              <a:ext uri="{FF2B5EF4-FFF2-40B4-BE49-F238E27FC236}">
                <a16:creationId xmlns:a16="http://schemas.microsoft.com/office/drawing/2014/main" id="{C563F3C4-3E07-436F-A703-62480AF00976}"/>
              </a:ext>
            </a:extLst>
          </p:cNvPr>
          <p:cNvPicPr>
            <a:picLocks noChangeAspect="1"/>
          </p:cNvPicPr>
          <p:nvPr/>
        </p:nvPicPr>
        <p:blipFill rotWithShape="1">
          <a:blip r:embed="rId3"/>
          <a:srcRect l="2771" t="37391" r="72610" b="8115"/>
          <a:stretch/>
        </p:blipFill>
        <p:spPr>
          <a:xfrm>
            <a:off x="8492034" y="1444604"/>
            <a:ext cx="3001617" cy="3737112"/>
          </a:xfrm>
          <a:prstGeom prst="rect">
            <a:avLst/>
          </a:prstGeom>
        </p:spPr>
      </p:pic>
    </p:spTree>
    <p:extLst>
      <p:ext uri="{BB962C8B-B14F-4D97-AF65-F5344CB8AC3E}">
        <p14:creationId xmlns:p14="http://schemas.microsoft.com/office/powerpoint/2010/main" val="120700694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038B8D0-7E55-42C1-854D-921BBE83795E}"/>
              </a:ext>
            </a:extLst>
          </p:cNvPr>
          <p:cNvSpPr>
            <a:spLocks noGrp="1"/>
          </p:cNvSpPr>
          <p:nvPr>
            <p:ph type="title"/>
          </p:nvPr>
        </p:nvSpPr>
        <p:spPr>
          <a:xfrm>
            <a:off x="526552" y="113751"/>
            <a:ext cx="9905999" cy="3780063"/>
          </a:xfrm>
        </p:spPr>
        <p:txBody>
          <a:bodyPr/>
          <a:lstStyle/>
          <a:p>
            <a:r>
              <a:rPr lang="en-US" sz="3200" b="1" dirty="0">
                <a:solidFill>
                  <a:srgbClr val="FF0000"/>
                </a:solidFill>
              </a:rPr>
              <a:t>Remember, these are your</a:t>
            </a:r>
            <a:br>
              <a:rPr lang="en-US" sz="3200" b="1" dirty="0">
                <a:solidFill>
                  <a:srgbClr val="FF0000"/>
                </a:solidFill>
              </a:rPr>
            </a:br>
            <a:r>
              <a:rPr lang="en-US" sz="3200" b="1" dirty="0">
                <a:solidFill>
                  <a:srgbClr val="FF0000"/>
                </a:solidFill>
              </a:rPr>
              <a:t>best friends:</a:t>
            </a:r>
            <a:br>
              <a:rPr lang="en-US" sz="3200" b="1" dirty="0">
                <a:solidFill>
                  <a:srgbClr val="FF0000"/>
                </a:solidFill>
              </a:rPr>
            </a:br>
            <a:br>
              <a:rPr lang="en-US" sz="3200" dirty="0">
                <a:solidFill>
                  <a:srgbClr val="FF0000"/>
                </a:solidFill>
              </a:rPr>
            </a:br>
            <a:r>
              <a:rPr lang="en-US" sz="3200" dirty="0"/>
              <a:t>- Google</a:t>
            </a:r>
            <a:br>
              <a:rPr lang="en-US" sz="3200" dirty="0"/>
            </a:br>
            <a:r>
              <a:rPr lang="en-US" sz="3200" dirty="0"/>
              <a:t>- Arduino Reference</a:t>
            </a:r>
            <a:br>
              <a:rPr lang="en-US" sz="3200" dirty="0"/>
            </a:br>
            <a:r>
              <a:rPr lang="en-US" sz="3200" dirty="0"/>
              <a:t>(</a:t>
            </a:r>
            <a:r>
              <a:rPr lang="en-US" sz="3200" dirty="0">
                <a:hlinkClick r:id="rId2"/>
              </a:rPr>
              <a:t>arduino.cc/reference/</a:t>
            </a:r>
            <a:r>
              <a:rPr lang="en-US" sz="3200" dirty="0" err="1">
                <a:hlinkClick r:id="rId2"/>
              </a:rPr>
              <a:t>en</a:t>
            </a:r>
            <a:r>
              <a:rPr lang="en-US" sz="3200" dirty="0">
                <a:hlinkClick r:id="rId2"/>
              </a:rPr>
              <a:t>/</a:t>
            </a:r>
            <a:r>
              <a:rPr lang="en-US" sz="3200" dirty="0"/>
              <a:t>)</a:t>
            </a:r>
            <a:br>
              <a:rPr lang="en-US" sz="3200" dirty="0"/>
            </a:br>
            <a:r>
              <a:rPr lang="en-US" sz="3200" dirty="0"/>
              <a:t>- Built-in example codes</a:t>
            </a:r>
          </a:p>
        </p:txBody>
      </p:sp>
      <p:sp>
        <p:nvSpPr>
          <p:cNvPr id="3" name="Text Placeholder 2">
            <a:extLst>
              <a:ext uri="{FF2B5EF4-FFF2-40B4-BE49-F238E27FC236}">
                <a16:creationId xmlns:a16="http://schemas.microsoft.com/office/drawing/2014/main" id="{D355034C-F924-4DA5-93C8-DBC22894184E}"/>
              </a:ext>
            </a:extLst>
          </p:cNvPr>
          <p:cNvSpPr txBox="1">
            <a:spLocks/>
          </p:cNvSpPr>
          <p:nvPr/>
        </p:nvSpPr>
        <p:spPr>
          <a:xfrm>
            <a:off x="291101" y="4309889"/>
            <a:ext cx="5804899" cy="1029646"/>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lgn="ctr">
              <a:buFont typeface="Arial"/>
              <a:buNone/>
            </a:pPr>
            <a:r>
              <a:rPr lang="en-SG" sz="2400" b="1" dirty="0"/>
              <a:t>Every time you would like to do something new / have problems, Google and online documentation can answer your questions.</a:t>
            </a:r>
            <a:endParaRPr lang="en-SG" sz="2400" dirty="0"/>
          </a:p>
        </p:txBody>
      </p:sp>
      <p:pic>
        <p:nvPicPr>
          <p:cNvPr id="2" name="Picture 1">
            <a:extLst>
              <a:ext uri="{FF2B5EF4-FFF2-40B4-BE49-F238E27FC236}">
                <a16:creationId xmlns:a16="http://schemas.microsoft.com/office/drawing/2014/main" id="{8FED613E-A9DD-464C-81DE-BF75298DDBEC}"/>
              </a:ext>
            </a:extLst>
          </p:cNvPr>
          <p:cNvPicPr>
            <a:picLocks noChangeAspect="1"/>
          </p:cNvPicPr>
          <p:nvPr/>
        </p:nvPicPr>
        <p:blipFill>
          <a:blip r:embed="rId3"/>
          <a:stretch>
            <a:fillRect/>
          </a:stretch>
        </p:blipFill>
        <p:spPr>
          <a:xfrm>
            <a:off x="6606284" y="113751"/>
            <a:ext cx="5426669" cy="6671505"/>
          </a:xfrm>
          <a:prstGeom prst="rect">
            <a:avLst/>
          </a:prstGeom>
        </p:spPr>
      </p:pic>
    </p:spTree>
    <p:extLst>
      <p:ext uri="{BB962C8B-B14F-4D97-AF65-F5344CB8AC3E}">
        <p14:creationId xmlns:p14="http://schemas.microsoft.com/office/powerpoint/2010/main" val="6971551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355034C-F924-4DA5-93C8-DBC22894184E}"/>
              </a:ext>
            </a:extLst>
          </p:cNvPr>
          <p:cNvSpPr txBox="1">
            <a:spLocks/>
          </p:cNvSpPr>
          <p:nvPr/>
        </p:nvSpPr>
        <p:spPr>
          <a:xfrm>
            <a:off x="395555" y="5275660"/>
            <a:ext cx="11400890" cy="1029646"/>
          </a:xfrm>
          <a:prstGeom prst="rect">
            <a:avLst/>
          </a:prstGeom>
          <a:noFill/>
          <a:ln>
            <a:noFill/>
          </a:ln>
        </p:spPr>
        <p:txBody>
          <a:bodyPr lIns="91398" tIns="91398" rIns="91398" bIns="91398" anchor="t" anchorCtr="0"/>
          <a:lstStyle>
            <a:defPPr marR="0" lvl="0" algn="l" rtl="0">
              <a:lnSpc>
                <a:spcPct val="100000"/>
              </a:lnSpc>
              <a:spcBef>
                <a:spcPts val="0"/>
              </a:spcBef>
              <a:spcAft>
                <a:spcPts val="0"/>
              </a:spcAft>
            </a:defPPr>
            <a:lvl1pPr marL="228533" marR="0" lvl="0" indent="82527" algn="l" rtl="0" eaLnBrk="1" hangingPunct="1">
              <a:lnSpc>
                <a:spcPct val="120000"/>
              </a:lnSpc>
              <a:spcBef>
                <a:spcPts val="1000"/>
              </a:spcBef>
              <a:spcAft>
                <a:spcPts val="0"/>
              </a:spcAft>
              <a:buClr>
                <a:srgbClr val="255172"/>
              </a:buClr>
              <a:buSzPct val="125000"/>
              <a:buFont typeface="Arial"/>
              <a:buChar char="•"/>
              <a:defRPr sz="2000" b="0" i="0" u="none" strike="noStrike" cap="none">
                <a:solidFill>
                  <a:srgbClr val="255172"/>
                </a:solidFill>
                <a:latin typeface="+mn-lt"/>
                <a:ea typeface="Verdana"/>
                <a:cs typeface="Verdana"/>
                <a:sym typeface="Verdana"/>
              </a:defRPr>
            </a:lvl1pPr>
            <a:lvl2pPr marL="685602" marR="0" lvl="1" indent="53959" algn="l" rtl="0" eaLnBrk="1" hangingPunct="1">
              <a:lnSpc>
                <a:spcPct val="120000"/>
              </a:lnSpc>
              <a:spcBef>
                <a:spcPts val="500"/>
              </a:spcBef>
              <a:spcAft>
                <a:spcPts val="0"/>
              </a:spcAft>
              <a:buClr>
                <a:srgbClr val="255172"/>
              </a:buClr>
              <a:buSzPct val="125000"/>
              <a:buFont typeface="Arial"/>
              <a:buChar char="•"/>
              <a:defRPr sz="1900" b="0" i="0" u="none" strike="noStrike" cap="none">
                <a:solidFill>
                  <a:srgbClr val="255172"/>
                </a:solidFill>
                <a:latin typeface="Verdana"/>
                <a:ea typeface="Verdana"/>
                <a:cs typeface="Verdana"/>
                <a:sym typeface="Verdana"/>
              </a:defRPr>
            </a:lvl2pPr>
            <a:lvl3pPr marL="1142666" marR="0" lvl="2" indent="25393"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3pPr>
            <a:lvl4pPr marL="1599733" marR="0" lvl="3"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4pPr>
            <a:lvl5pPr marL="2056799" marR="0" lvl="4" indent="-15870" algn="l" rtl="0" eaLnBrk="1" hangingPunct="1">
              <a:lnSpc>
                <a:spcPct val="120000"/>
              </a:lnSpc>
              <a:spcBef>
                <a:spcPts val="500"/>
              </a:spcBef>
              <a:spcAft>
                <a:spcPts val="0"/>
              </a:spcAft>
              <a:buClr>
                <a:srgbClr val="255172"/>
              </a:buClr>
              <a:buSzPct val="125000"/>
              <a:buFont typeface="Arial"/>
              <a:buChar char="•"/>
              <a:defRPr sz="1500" b="0" i="0" u="none" strike="noStrike" cap="none">
                <a:solidFill>
                  <a:srgbClr val="255172"/>
                </a:solidFill>
                <a:latin typeface="Verdana"/>
                <a:ea typeface="Verdana"/>
                <a:cs typeface="Verdana"/>
                <a:sym typeface="Verdana"/>
              </a:defRPr>
            </a:lvl5pPr>
            <a:lvl6pPr marL="2513868" marR="0" lvl="5"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6pPr>
            <a:lvl7pPr marL="2970932" marR="0" lvl="6"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7pPr>
            <a:lvl8pPr marL="3428001" marR="0" lvl="7"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8pPr>
            <a:lvl9pPr marL="3885066" marR="0" lvl="8" indent="-15870" algn="l" rtl="0" eaLnBrk="1" hangingPunct="1">
              <a:lnSpc>
                <a:spcPct val="120000"/>
              </a:lnSpc>
              <a:spcBef>
                <a:spcPts val="500"/>
              </a:spcBef>
              <a:spcAft>
                <a:spcPts val="0"/>
              </a:spcAft>
              <a:buClr>
                <a:schemeClr val="lt1"/>
              </a:buClr>
              <a:buSzPct val="125000"/>
              <a:buFont typeface="Arial"/>
              <a:buChar char="•"/>
              <a:defRPr sz="1500" b="0" i="0" u="none" strike="noStrike" cap="none">
                <a:solidFill>
                  <a:schemeClr val="lt1"/>
                </a:solidFill>
                <a:latin typeface="Questrial"/>
                <a:ea typeface="Questrial"/>
                <a:cs typeface="Questrial"/>
                <a:sym typeface="Questrial"/>
              </a:defRPr>
            </a:lvl9pPr>
          </a:lstStyle>
          <a:p>
            <a:pPr indent="0" algn="ctr">
              <a:buFont typeface="Arial"/>
              <a:buNone/>
            </a:pPr>
            <a:r>
              <a:rPr lang="en-SG" sz="3200" b="1" dirty="0"/>
              <a:t>Just kidding… You’re welcome to ask us!</a:t>
            </a:r>
            <a:endParaRPr lang="en-SG" sz="3200" dirty="0"/>
          </a:p>
        </p:txBody>
      </p:sp>
      <p:pic>
        <p:nvPicPr>
          <p:cNvPr id="8194" name="Picture 2" descr="Image result for simpson google">
            <a:extLst>
              <a:ext uri="{FF2B5EF4-FFF2-40B4-BE49-F238E27FC236}">
                <a16:creationId xmlns:a16="http://schemas.microsoft.com/office/drawing/2014/main" id="{8E20AF3D-EF4A-4B91-A361-900230FB9D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3132" y="285267"/>
            <a:ext cx="8045735" cy="49903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4926613"/>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6" name="Google Shape;82;p15">
            <a:extLst>
              <a:ext uri="{FF2B5EF4-FFF2-40B4-BE49-F238E27FC236}">
                <a16:creationId xmlns:a16="http://schemas.microsoft.com/office/drawing/2014/main" id="{D1786CEE-AB46-4530-BFFB-92DCF1EE11F4}"/>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Prototyping Board (Types)</a:t>
            </a:r>
            <a:endParaRPr sz="3200" b="1" dirty="0">
              <a:latin typeface="Open Sans" panose="020B0604020202020204" charset="0"/>
              <a:ea typeface="Open Sans" panose="020B0604020202020204" charset="0"/>
              <a:cs typeface="Open Sans" panose="020B0604020202020204" charset="0"/>
            </a:endParaRPr>
          </a:p>
        </p:txBody>
      </p:sp>
      <p:sp>
        <p:nvSpPr>
          <p:cNvPr id="9" name="TextBox 8">
            <a:extLst>
              <a:ext uri="{FF2B5EF4-FFF2-40B4-BE49-F238E27FC236}">
                <a16:creationId xmlns:a16="http://schemas.microsoft.com/office/drawing/2014/main" id="{E0926B5F-DB21-47EF-801E-EA3EA6173882}"/>
              </a:ext>
            </a:extLst>
          </p:cNvPr>
          <p:cNvSpPr txBox="1"/>
          <p:nvPr/>
        </p:nvSpPr>
        <p:spPr>
          <a:xfrm>
            <a:off x="475248" y="4310466"/>
            <a:ext cx="3906628" cy="369332"/>
          </a:xfrm>
          <a:prstGeom prst="rect">
            <a:avLst/>
          </a:prstGeom>
          <a:noFill/>
        </p:spPr>
        <p:txBody>
          <a:bodyPr wrap="square" rtlCol="0">
            <a:spAutoFit/>
          </a:bodyPr>
          <a:lstStyle/>
          <a:p>
            <a:pPr algn="ctr"/>
            <a:r>
              <a:rPr lang="en-SG" dirty="0">
                <a:latin typeface="Open Sans" panose="020B0604020202020204" charset="0"/>
                <a:ea typeface="Open Sans" panose="020B0604020202020204" charset="0"/>
                <a:cs typeface="Open Sans" panose="020B0604020202020204" charset="0"/>
              </a:rPr>
              <a:t>Breadboard</a:t>
            </a:r>
          </a:p>
        </p:txBody>
      </p:sp>
      <p:sp>
        <p:nvSpPr>
          <p:cNvPr id="10" name="TextBox 9">
            <a:extLst>
              <a:ext uri="{FF2B5EF4-FFF2-40B4-BE49-F238E27FC236}">
                <a16:creationId xmlns:a16="http://schemas.microsoft.com/office/drawing/2014/main" id="{B36BABA7-F433-43D9-BBA6-62A2779C55FB}"/>
              </a:ext>
            </a:extLst>
          </p:cNvPr>
          <p:cNvSpPr txBox="1"/>
          <p:nvPr/>
        </p:nvSpPr>
        <p:spPr>
          <a:xfrm>
            <a:off x="4761059" y="4316056"/>
            <a:ext cx="3721106" cy="369332"/>
          </a:xfrm>
          <a:prstGeom prst="rect">
            <a:avLst/>
          </a:prstGeom>
          <a:noFill/>
        </p:spPr>
        <p:txBody>
          <a:bodyPr wrap="square" rtlCol="0">
            <a:spAutoFit/>
          </a:bodyPr>
          <a:lstStyle/>
          <a:p>
            <a:pPr algn="ctr"/>
            <a:r>
              <a:rPr lang="en-SG" dirty="0">
                <a:latin typeface="Open Sans" panose="020B0604020202020204" charset="0"/>
                <a:ea typeface="Open Sans" panose="020B0604020202020204" charset="0"/>
                <a:cs typeface="Open Sans" panose="020B0604020202020204" charset="0"/>
              </a:rPr>
              <a:t>Stripboard</a:t>
            </a:r>
          </a:p>
        </p:txBody>
      </p:sp>
      <p:pic>
        <p:nvPicPr>
          <p:cNvPr id="5122" name="Picture 2" descr="Image result for perfboard">
            <a:extLst>
              <a:ext uri="{FF2B5EF4-FFF2-40B4-BE49-F238E27FC236}">
                <a16:creationId xmlns:a16="http://schemas.microsoft.com/office/drawing/2014/main" id="{60A0D886-0859-44FF-83E9-3CD1DA5B9A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61431" y="2073298"/>
            <a:ext cx="2972736" cy="222955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breadboard">
            <a:extLst>
              <a:ext uri="{FF2B5EF4-FFF2-40B4-BE49-F238E27FC236}">
                <a16:creationId xmlns:a16="http://schemas.microsoft.com/office/drawing/2014/main" id="{3E97940F-42D6-449B-9287-BA46F935F4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247" y="2105371"/>
            <a:ext cx="3906629" cy="2197479"/>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Image result for stripboard">
            <a:extLst>
              <a:ext uri="{FF2B5EF4-FFF2-40B4-BE49-F238E27FC236}">
                <a16:creationId xmlns:a16="http://schemas.microsoft.com/office/drawing/2014/main" id="{9E13E1AB-763E-406C-A3F5-086016B8884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630" t="2942" r="2498" b="6689"/>
          <a:stretch/>
        </p:blipFill>
        <p:spPr bwMode="auto">
          <a:xfrm flipH="1">
            <a:off x="4761059" y="1994439"/>
            <a:ext cx="3721106" cy="230841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8E826F0-D793-4F6A-8127-61D7311A9215}"/>
              </a:ext>
            </a:extLst>
          </p:cNvPr>
          <p:cNvSpPr txBox="1"/>
          <p:nvPr/>
        </p:nvSpPr>
        <p:spPr>
          <a:xfrm>
            <a:off x="8961431" y="4310466"/>
            <a:ext cx="2972736" cy="369332"/>
          </a:xfrm>
          <a:prstGeom prst="rect">
            <a:avLst/>
          </a:prstGeom>
          <a:noFill/>
        </p:spPr>
        <p:txBody>
          <a:bodyPr wrap="square" rtlCol="0">
            <a:spAutoFit/>
          </a:bodyPr>
          <a:lstStyle/>
          <a:p>
            <a:pPr algn="ctr"/>
            <a:r>
              <a:rPr lang="en-SG" dirty="0" err="1">
                <a:latin typeface="Open Sans" panose="020B0604020202020204" charset="0"/>
                <a:ea typeface="Open Sans" panose="020B0604020202020204" charset="0"/>
                <a:cs typeface="Open Sans" panose="020B0604020202020204" charset="0"/>
              </a:rPr>
              <a:t>Perfboard</a:t>
            </a:r>
            <a:endParaRPr lang="en-SG"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4165145992"/>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6" name="Google Shape;50;p11">
            <a:extLst>
              <a:ext uri="{FF2B5EF4-FFF2-40B4-BE49-F238E27FC236}">
                <a16:creationId xmlns:a16="http://schemas.microsoft.com/office/drawing/2014/main" id="{E9584698-89CB-4E0A-B09A-F4702EB4E209}"/>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Autofit/>
          </a:bodyPr>
          <a:lstStyle/>
          <a:p>
            <a:r>
              <a:rPr lang="en-SG" dirty="0">
                <a:latin typeface="Open Sans"/>
                <a:ea typeface="Open Sans"/>
                <a:cs typeface="Open Sans"/>
                <a:sym typeface="Open Sans"/>
              </a:rPr>
              <a:t>Thank You</a:t>
            </a:r>
            <a:br>
              <a:rPr lang="en-SG" dirty="0">
                <a:latin typeface="Open Sans"/>
                <a:ea typeface="Open Sans"/>
                <a:cs typeface="Open Sans"/>
                <a:sym typeface="Open Sans"/>
              </a:rPr>
            </a:br>
            <a:r>
              <a:rPr lang="en-SG" sz="3600" dirty="0">
                <a:latin typeface="Open Sans"/>
                <a:ea typeface="Open Sans"/>
                <a:cs typeface="Open Sans"/>
                <a:sym typeface="Open Sans"/>
              </a:rPr>
              <a:t>Happy Making!</a:t>
            </a:r>
            <a:endParaRPr dirty="0">
              <a:latin typeface="Open Sans"/>
              <a:ea typeface="Open Sans"/>
              <a:cs typeface="Open Sans"/>
              <a:sym typeface="Open Sans"/>
            </a:endParaRPr>
          </a:p>
        </p:txBody>
      </p:sp>
    </p:spTree>
    <p:extLst>
      <p:ext uri="{BB962C8B-B14F-4D97-AF65-F5344CB8AC3E}">
        <p14:creationId xmlns:p14="http://schemas.microsoft.com/office/powerpoint/2010/main" val="39876031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1" name="Google Shape;75;p14">
            <a:extLst>
              <a:ext uri="{FF2B5EF4-FFF2-40B4-BE49-F238E27FC236}">
                <a16:creationId xmlns:a16="http://schemas.microsoft.com/office/drawing/2014/main" id="{6FD492D0-41B2-4E8E-91AF-A0AE0CD4CD1F}"/>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Prototyping Board (</a:t>
            </a:r>
            <a:r>
              <a:rPr lang="en-SG" sz="3200" dirty="0">
                <a:solidFill>
                  <a:srgbClr val="FF0000"/>
                </a:solidFill>
                <a:latin typeface="Open Sans" panose="020B0604020202020204" charset="0"/>
                <a:ea typeface="Open Sans" panose="020B0604020202020204" charset="0"/>
                <a:cs typeface="Open Sans" panose="020B0604020202020204" charset="0"/>
              </a:rPr>
              <a:t>Bread</a:t>
            </a:r>
            <a:r>
              <a:rPr lang="en-SG" sz="3200" dirty="0">
                <a:latin typeface="Open Sans" panose="020B0604020202020204" charset="0"/>
                <a:ea typeface="Open Sans" panose="020B0604020202020204" charset="0"/>
                <a:cs typeface="Open Sans" panose="020B0604020202020204" charset="0"/>
              </a:rPr>
              <a:t>board)</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7" name="Google Shape;76;p14">
            <a:extLst>
              <a:ext uri="{FF2B5EF4-FFF2-40B4-BE49-F238E27FC236}">
                <a16:creationId xmlns:a16="http://schemas.microsoft.com/office/drawing/2014/main" id="{029E0BF9-9CFF-4EB7-AF00-F454817EA664}"/>
              </a:ext>
            </a:extLst>
          </p:cNvPr>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Benefits:</a:t>
            </a:r>
          </a:p>
          <a:p>
            <a:pPr marL="0" indent="0">
              <a:lnSpc>
                <a:spcPct val="100000"/>
              </a:lnSpc>
              <a:spcBef>
                <a:spcPts val="800"/>
              </a:spcBef>
              <a:buClr>
                <a:schemeClr val="dk1"/>
              </a:buClr>
              <a:buSzPts val="1100"/>
              <a:buNone/>
            </a:pPr>
            <a:r>
              <a:rPr lang="en-US" sz="2400" dirty="0"/>
              <a:t>- Rapid Prototyping</a:t>
            </a:r>
          </a:p>
          <a:p>
            <a:pPr marL="0" indent="0">
              <a:lnSpc>
                <a:spcPct val="100000"/>
              </a:lnSpc>
              <a:spcBef>
                <a:spcPts val="800"/>
              </a:spcBef>
              <a:buClr>
                <a:schemeClr val="dk1"/>
              </a:buClr>
              <a:buSzPts val="1100"/>
              <a:buNone/>
            </a:pPr>
            <a:r>
              <a:rPr lang="en-US" sz="2400" dirty="0"/>
              <a:t>- No Soldering</a:t>
            </a:r>
          </a:p>
          <a:p>
            <a:pPr marL="0" indent="0">
              <a:lnSpc>
                <a:spcPct val="100000"/>
              </a:lnSpc>
              <a:spcBef>
                <a:spcPts val="800"/>
              </a:spcBef>
              <a:buClr>
                <a:schemeClr val="dk1"/>
              </a:buClr>
              <a:buSzPts val="1100"/>
              <a:buNone/>
            </a:pPr>
            <a:endParaRPr lang="en-US" sz="2400" dirty="0"/>
          </a:p>
          <a:p>
            <a:pPr marL="0" indent="0">
              <a:lnSpc>
                <a:spcPct val="100000"/>
              </a:lnSpc>
              <a:spcBef>
                <a:spcPts val="800"/>
              </a:spcBef>
              <a:buClr>
                <a:schemeClr val="dk1"/>
              </a:buClr>
              <a:buSzPts val="1100"/>
              <a:buNone/>
            </a:pPr>
            <a:r>
              <a:rPr lang="en-US" sz="2400" dirty="0"/>
              <a:t>Limitations:</a:t>
            </a:r>
          </a:p>
          <a:p>
            <a:pPr marL="0" indent="0">
              <a:lnSpc>
                <a:spcPct val="100000"/>
              </a:lnSpc>
              <a:spcBef>
                <a:spcPts val="800"/>
              </a:spcBef>
              <a:buClr>
                <a:schemeClr val="dk1"/>
              </a:buClr>
              <a:buSzPts val="1100"/>
              <a:buNone/>
            </a:pPr>
            <a:r>
              <a:rPr lang="en-US" sz="2400" dirty="0"/>
              <a:t>- Bulky</a:t>
            </a:r>
          </a:p>
          <a:p>
            <a:pPr marL="0" indent="0">
              <a:lnSpc>
                <a:spcPct val="100000"/>
              </a:lnSpc>
              <a:spcBef>
                <a:spcPts val="800"/>
              </a:spcBef>
              <a:buClr>
                <a:schemeClr val="dk1"/>
              </a:buClr>
              <a:buSzPts val="1100"/>
              <a:buNone/>
            </a:pPr>
            <a:r>
              <a:rPr lang="en-US" sz="2400" dirty="0"/>
              <a:t>- Temporary Prototype</a:t>
            </a:r>
          </a:p>
        </p:txBody>
      </p:sp>
      <p:pic>
        <p:nvPicPr>
          <p:cNvPr id="5" name="Picture 2" descr="Related image">
            <a:extLst>
              <a:ext uri="{FF2B5EF4-FFF2-40B4-BE49-F238E27FC236}">
                <a16:creationId xmlns:a16="http://schemas.microsoft.com/office/drawing/2014/main" id="{549454E1-1A9D-4A1B-A4A4-B1D738EDDC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7528" y="1768955"/>
            <a:ext cx="4731218" cy="386382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breadboard connections">
            <a:extLst>
              <a:ext uri="{FF2B5EF4-FFF2-40B4-BE49-F238E27FC236}">
                <a16:creationId xmlns:a16="http://schemas.microsoft.com/office/drawing/2014/main" id="{45EBEEE8-4469-4351-B7CF-9D8816EABA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3302830" y="2951763"/>
            <a:ext cx="5174321" cy="2131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559366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1" name="Google Shape;75;p14">
            <a:extLst>
              <a:ext uri="{FF2B5EF4-FFF2-40B4-BE49-F238E27FC236}">
                <a16:creationId xmlns:a16="http://schemas.microsoft.com/office/drawing/2014/main" id="{6FD492D0-41B2-4E8E-91AF-A0AE0CD4CD1F}"/>
              </a:ext>
            </a:extLst>
          </p:cNvPr>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Prototyping Board (</a:t>
            </a:r>
            <a:r>
              <a:rPr lang="en-SG" sz="3200" dirty="0">
                <a:solidFill>
                  <a:srgbClr val="FF0000"/>
                </a:solidFill>
                <a:latin typeface="Open Sans" panose="020B0604020202020204" charset="0"/>
                <a:ea typeface="Open Sans" panose="020B0604020202020204" charset="0"/>
                <a:cs typeface="Open Sans" panose="020B0604020202020204" charset="0"/>
              </a:rPr>
              <a:t>Strip</a:t>
            </a:r>
            <a:r>
              <a:rPr lang="en-SG" sz="3200" dirty="0">
                <a:latin typeface="Open Sans" panose="020B0604020202020204" charset="0"/>
                <a:ea typeface="Open Sans" panose="020B0604020202020204" charset="0"/>
                <a:cs typeface="Open Sans" panose="020B0604020202020204" charset="0"/>
              </a:rPr>
              <a:t>board)</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7" name="Google Shape;76;p14">
            <a:extLst>
              <a:ext uri="{FF2B5EF4-FFF2-40B4-BE49-F238E27FC236}">
                <a16:creationId xmlns:a16="http://schemas.microsoft.com/office/drawing/2014/main" id="{029E0BF9-9CFF-4EB7-AF00-F454817EA664}"/>
              </a:ext>
            </a:extLst>
          </p:cNvPr>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Benefits:</a:t>
            </a:r>
          </a:p>
          <a:p>
            <a:pPr marL="0" indent="0">
              <a:lnSpc>
                <a:spcPct val="100000"/>
              </a:lnSpc>
              <a:spcBef>
                <a:spcPts val="800"/>
              </a:spcBef>
              <a:buClr>
                <a:schemeClr val="dk1"/>
              </a:buClr>
              <a:buSzPts val="1100"/>
              <a:buNone/>
            </a:pPr>
            <a:r>
              <a:rPr lang="en-US" sz="2400" dirty="0"/>
              <a:t>- More Permanent Prototype</a:t>
            </a:r>
          </a:p>
          <a:p>
            <a:pPr marL="0" indent="0">
              <a:lnSpc>
                <a:spcPct val="100000"/>
              </a:lnSpc>
              <a:spcBef>
                <a:spcPts val="800"/>
              </a:spcBef>
              <a:buClr>
                <a:schemeClr val="dk1"/>
              </a:buClr>
              <a:buSzPts val="1100"/>
              <a:buNone/>
            </a:pPr>
            <a:r>
              <a:rPr lang="en-US" sz="2400" dirty="0"/>
              <a:t>- Neat</a:t>
            </a:r>
          </a:p>
          <a:p>
            <a:pPr marL="0" indent="0">
              <a:lnSpc>
                <a:spcPct val="100000"/>
              </a:lnSpc>
              <a:spcBef>
                <a:spcPts val="800"/>
              </a:spcBef>
              <a:buClr>
                <a:schemeClr val="dk1"/>
              </a:buClr>
              <a:buSzPts val="1100"/>
              <a:buNone/>
            </a:pPr>
            <a:endParaRPr lang="en-US" sz="2400" dirty="0"/>
          </a:p>
          <a:p>
            <a:pPr marL="0" indent="0">
              <a:lnSpc>
                <a:spcPct val="100000"/>
              </a:lnSpc>
              <a:spcBef>
                <a:spcPts val="800"/>
              </a:spcBef>
              <a:buClr>
                <a:schemeClr val="dk1"/>
              </a:buClr>
              <a:buSzPts val="1100"/>
              <a:buNone/>
            </a:pPr>
            <a:r>
              <a:rPr lang="en-US" sz="2400" dirty="0"/>
              <a:t>Limitations:</a:t>
            </a:r>
          </a:p>
          <a:p>
            <a:pPr marL="0" indent="0">
              <a:lnSpc>
                <a:spcPct val="100000"/>
              </a:lnSpc>
              <a:spcBef>
                <a:spcPts val="800"/>
              </a:spcBef>
              <a:buClr>
                <a:schemeClr val="dk1"/>
              </a:buClr>
              <a:buSzPts val="1100"/>
              <a:buNone/>
            </a:pPr>
            <a:r>
              <a:rPr lang="en-US" sz="2400" dirty="0"/>
              <a:t>- Soldering Needed</a:t>
            </a:r>
          </a:p>
          <a:p>
            <a:pPr marL="0" indent="0">
              <a:lnSpc>
                <a:spcPct val="100000"/>
              </a:lnSpc>
              <a:spcBef>
                <a:spcPts val="800"/>
              </a:spcBef>
              <a:buClr>
                <a:schemeClr val="dk1"/>
              </a:buClr>
              <a:buSzPts val="1100"/>
              <a:buNone/>
            </a:pPr>
            <a:r>
              <a:rPr lang="en-US" sz="2400" dirty="0"/>
              <a:t>- Hand Drill Needed to break unwanted but built-in connections</a:t>
            </a:r>
          </a:p>
          <a:p>
            <a:pPr marL="0" indent="0">
              <a:lnSpc>
                <a:spcPct val="100000"/>
              </a:lnSpc>
              <a:spcBef>
                <a:spcPts val="800"/>
              </a:spcBef>
              <a:buClr>
                <a:schemeClr val="dk1"/>
              </a:buClr>
              <a:buSzPts val="1100"/>
              <a:buNone/>
            </a:pPr>
            <a:r>
              <a:rPr lang="en-US" sz="2400" dirty="0"/>
              <a:t>- Some irreversible actions</a:t>
            </a:r>
          </a:p>
        </p:txBody>
      </p:sp>
      <p:pic>
        <p:nvPicPr>
          <p:cNvPr id="7170" name="Picture 2" descr="https://www.nutsvolts.com/uploads/wygwam/NV_0613_Dratwa_Figure01Top.jpg">
            <a:extLst>
              <a:ext uri="{FF2B5EF4-FFF2-40B4-BE49-F238E27FC236}">
                <a16:creationId xmlns:a16="http://schemas.microsoft.com/office/drawing/2014/main" id="{CA160306-F95A-452A-8B70-635FF9F0A6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5714" y="1734696"/>
            <a:ext cx="6210686" cy="3586671"/>
          </a:xfrm>
          <a:prstGeom prst="rect">
            <a:avLst/>
          </a:prstGeom>
          <a:noFill/>
          <a:extLst>
            <a:ext uri="{909E8E84-426E-40DD-AFC4-6F175D3DCCD1}">
              <a14:hiddenFill xmlns:a14="http://schemas.microsoft.com/office/drawing/2010/main">
                <a:solidFill>
                  <a:srgbClr val="FFFFFF"/>
                </a:solidFill>
              </a14:hiddenFill>
            </a:ext>
          </a:extLst>
        </p:spPr>
      </p:pic>
      <p:pic>
        <p:nvPicPr>
          <p:cNvPr id="5" name="20181217_005704">
            <a:hlinkClick r:id="" action="ppaction://media"/>
            <a:extLst>
              <a:ext uri="{FF2B5EF4-FFF2-40B4-BE49-F238E27FC236}">
                <a16:creationId xmlns:a16="http://schemas.microsoft.com/office/drawing/2014/main" id="{588992EC-B014-4106-8C95-EF319B62185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48958" y="1696506"/>
            <a:ext cx="6444197" cy="3624861"/>
          </a:xfrm>
          <a:prstGeom prst="rect">
            <a:avLst/>
          </a:prstGeom>
        </p:spPr>
      </p:pic>
    </p:spTree>
    <p:extLst>
      <p:ext uri="{BB962C8B-B14F-4D97-AF65-F5344CB8AC3E}">
        <p14:creationId xmlns:p14="http://schemas.microsoft.com/office/powerpoint/2010/main" val="1673471160"/>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1" name="Google Shape;75;p14">
            <a:extLst>
              <a:ext uri="{FF2B5EF4-FFF2-40B4-BE49-F238E27FC236}">
                <a16:creationId xmlns:a16="http://schemas.microsoft.com/office/drawing/2014/main" id="{6FD492D0-41B2-4E8E-91AF-A0AE0CD4CD1F}"/>
              </a:ext>
            </a:extLst>
          </p:cNvPr>
          <p:cNvSpPr txBox="1">
            <a:spLocks noGrp="1"/>
          </p:cNvSpPr>
          <p:nvPr>
            <p:ph type="title"/>
          </p:nvPr>
        </p:nvSpPr>
        <p:spPr>
          <a:xfrm>
            <a:off x="415600" y="211567"/>
            <a:ext cx="11360800" cy="763600"/>
          </a:xfrm>
          <a:prstGeom prst="rect">
            <a:avLst/>
          </a:prstGeom>
        </p:spPr>
        <p:txBody>
          <a:bodyPr spcFirstLastPara="1" vert="horz" wrap="square" lIns="121900" tIns="121900" rIns="121900" bIns="121900" rtlCol="0" anchor="t" anchorCtr="0">
            <a:noAutofit/>
          </a:bodyPr>
          <a:lstStyle/>
          <a:p>
            <a:r>
              <a:rPr lang="en-SG" sz="3200" dirty="0">
                <a:latin typeface="Open Sans" panose="020B0604020202020204" charset="0"/>
                <a:ea typeface="Open Sans" panose="020B0604020202020204" charset="0"/>
                <a:cs typeface="Open Sans" panose="020B0604020202020204" charset="0"/>
              </a:rPr>
              <a:t>Prototyping Board (</a:t>
            </a:r>
            <a:r>
              <a:rPr lang="en-SG" sz="3200" dirty="0" err="1">
                <a:solidFill>
                  <a:srgbClr val="FF0000"/>
                </a:solidFill>
                <a:latin typeface="Open Sans" panose="020B0604020202020204" charset="0"/>
                <a:ea typeface="Open Sans" panose="020B0604020202020204" charset="0"/>
                <a:cs typeface="Open Sans" panose="020B0604020202020204" charset="0"/>
              </a:rPr>
              <a:t>Perf</a:t>
            </a:r>
            <a:r>
              <a:rPr lang="en-SG" sz="3200" dirty="0" err="1">
                <a:latin typeface="Open Sans" panose="020B0604020202020204" charset="0"/>
                <a:ea typeface="Open Sans" panose="020B0604020202020204" charset="0"/>
                <a:cs typeface="Open Sans" panose="020B0604020202020204" charset="0"/>
              </a:rPr>
              <a:t>board</a:t>
            </a:r>
            <a:r>
              <a:rPr lang="en-SG" sz="3200" dirty="0">
                <a:latin typeface="Open Sans" panose="020B0604020202020204" charset="0"/>
                <a:ea typeface="Open Sans" panose="020B0604020202020204" charset="0"/>
                <a:cs typeface="Open Sans" panose="020B0604020202020204" charset="0"/>
              </a:rPr>
              <a:t>)</a:t>
            </a:r>
            <a:endParaRPr sz="3200" b="1" dirty="0">
              <a:solidFill>
                <a:srgbClr val="FF0000"/>
              </a:solidFill>
              <a:latin typeface="Open Sans" panose="020B0604020202020204" charset="0"/>
              <a:ea typeface="Open Sans" panose="020B0604020202020204" charset="0"/>
              <a:cs typeface="Open Sans" panose="020B0604020202020204" charset="0"/>
            </a:endParaRPr>
          </a:p>
        </p:txBody>
      </p:sp>
      <p:sp>
        <p:nvSpPr>
          <p:cNvPr id="7" name="Google Shape;76;p14">
            <a:extLst>
              <a:ext uri="{FF2B5EF4-FFF2-40B4-BE49-F238E27FC236}">
                <a16:creationId xmlns:a16="http://schemas.microsoft.com/office/drawing/2014/main" id="{029E0BF9-9CFF-4EB7-AF00-F454817EA664}"/>
              </a:ext>
            </a:extLst>
          </p:cNvPr>
          <p:cNvSpPr txBox="1">
            <a:spLocks noGrp="1"/>
          </p:cNvSpPr>
          <p:nvPr>
            <p:ph type="body" idx="1"/>
          </p:nvPr>
        </p:nvSpPr>
        <p:spPr>
          <a:xfrm>
            <a:off x="415600" y="1536633"/>
            <a:ext cx="5333200" cy="4555200"/>
          </a:xfrm>
          <a:prstGeom prst="rect">
            <a:avLst/>
          </a:prstGeom>
        </p:spPr>
        <p:txBody>
          <a:bodyPr spcFirstLastPara="1" vert="horz" wrap="square" lIns="121900" tIns="121900" rIns="121900" bIns="121900" rtlCol="0" anchor="t" anchorCtr="0">
            <a:noAutofit/>
          </a:bodyPr>
          <a:lstStyle/>
          <a:p>
            <a:pPr marL="0" indent="0">
              <a:lnSpc>
                <a:spcPct val="100000"/>
              </a:lnSpc>
              <a:spcBef>
                <a:spcPts val="800"/>
              </a:spcBef>
              <a:buClr>
                <a:schemeClr val="dk1"/>
              </a:buClr>
              <a:buSzPts val="1100"/>
              <a:buNone/>
            </a:pPr>
            <a:r>
              <a:rPr lang="en-US" sz="2400" dirty="0"/>
              <a:t>Benefits:</a:t>
            </a:r>
          </a:p>
          <a:p>
            <a:pPr marL="0" indent="0">
              <a:lnSpc>
                <a:spcPct val="100000"/>
              </a:lnSpc>
              <a:spcBef>
                <a:spcPts val="800"/>
              </a:spcBef>
              <a:buClr>
                <a:schemeClr val="dk1"/>
              </a:buClr>
              <a:buSzPts val="1100"/>
              <a:buNone/>
            </a:pPr>
            <a:r>
              <a:rPr lang="en-US" sz="2400" dirty="0"/>
              <a:t>- More Permanent Prototype</a:t>
            </a:r>
          </a:p>
          <a:p>
            <a:pPr marL="0" indent="0">
              <a:lnSpc>
                <a:spcPct val="100000"/>
              </a:lnSpc>
              <a:spcBef>
                <a:spcPts val="800"/>
              </a:spcBef>
              <a:buClr>
                <a:schemeClr val="dk1"/>
              </a:buClr>
              <a:buSzPts val="1100"/>
              <a:buNone/>
            </a:pPr>
            <a:r>
              <a:rPr lang="en-US" sz="2400" dirty="0"/>
              <a:t>- Neat</a:t>
            </a:r>
          </a:p>
          <a:p>
            <a:pPr marL="0" indent="0">
              <a:lnSpc>
                <a:spcPct val="100000"/>
              </a:lnSpc>
              <a:spcBef>
                <a:spcPts val="800"/>
              </a:spcBef>
              <a:buClr>
                <a:schemeClr val="dk1"/>
              </a:buClr>
              <a:buSzPts val="1100"/>
              <a:buNone/>
            </a:pPr>
            <a:r>
              <a:rPr lang="en-US" sz="2400" dirty="0"/>
              <a:t>- Extremely flexible</a:t>
            </a:r>
          </a:p>
          <a:p>
            <a:pPr marL="0" indent="0">
              <a:lnSpc>
                <a:spcPct val="100000"/>
              </a:lnSpc>
              <a:spcBef>
                <a:spcPts val="800"/>
              </a:spcBef>
              <a:buClr>
                <a:schemeClr val="dk1"/>
              </a:buClr>
              <a:buSzPts val="1100"/>
              <a:buNone/>
            </a:pPr>
            <a:endParaRPr lang="en-US" sz="2400" dirty="0"/>
          </a:p>
          <a:p>
            <a:pPr marL="0" indent="0">
              <a:lnSpc>
                <a:spcPct val="100000"/>
              </a:lnSpc>
              <a:spcBef>
                <a:spcPts val="800"/>
              </a:spcBef>
              <a:buClr>
                <a:schemeClr val="dk1"/>
              </a:buClr>
              <a:buSzPts val="1100"/>
              <a:buNone/>
            </a:pPr>
            <a:r>
              <a:rPr lang="en-US" sz="2400" dirty="0"/>
              <a:t>Limitations:</a:t>
            </a:r>
          </a:p>
          <a:p>
            <a:pPr marL="0" indent="0">
              <a:lnSpc>
                <a:spcPct val="100000"/>
              </a:lnSpc>
              <a:spcBef>
                <a:spcPts val="800"/>
              </a:spcBef>
              <a:buClr>
                <a:schemeClr val="dk1"/>
              </a:buClr>
              <a:buSzPts val="1100"/>
              <a:buNone/>
            </a:pPr>
            <a:r>
              <a:rPr lang="en-US" sz="2400" dirty="0"/>
              <a:t>- Soldering Needed</a:t>
            </a:r>
          </a:p>
          <a:p>
            <a:pPr marL="0" indent="0">
              <a:lnSpc>
                <a:spcPct val="100000"/>
              </a:lnSpc>
              <a:spcBef>
                <a:spcPts val="800"/>
              </a:spcBef>
              <a:buClr>
                <a:schemeClr val="dk1"/>
              </a:buClr>
              <a:buSzPts val="1100"/>
              <a:buNone/>
            </a:pPr>
            <a:r>
              <a:rPr lang="en-US" sz="2400" dirty="0"/>
              <a:t>- Need more wires than stripboard</a:t>
            </a:r>
          </a:p>
          <a:p>
            <a:pPr marL="0" indent="0">
              <a:lnSpc>
                <a:spcPct val="100000"/>
              </a:lnSpc>
              <a:spcBef>
                <a:spcPts val="800"/>
              </a:spcBef>
              <a:buClr>
                <a:schemeClr val="dk1"/>
              </a:buClr>
              <a:buSzPts val="1100"/>
              <a:buNone/>
            </a:pPr>
            <a:endParaRPr lang="en-US" sz="2400" dirty="0"/>
          </a:p>
          <a:p>
            <a:pPr marL="0" indent="0">
              <a:lnSpc>
                <a:spcPct val="100000"/>
              </a:lnSpc>
              <a:spcBef>
                <a:spcPts val="800"/>
              </a:spcBef>
              <a:buClr>
                <a:schemeClr val="dk1"/>
              </a:buClr>
              <a:buSzPts val="1100"/>
              <a:buNone/>
            </a:pPr>
            <a:endParaRPr lang="en-US" sz="2400" dirty="0"/>
          </a:p>
        </p:txBody>
      </p:sp>
      <p:pic>
        <p:nvPicPr>
          <p:cNvPr id="5" name="Picture 4">
            <a:extLst>
              <a:ext uri="{FF2B5EF4-FFF2-40B4-BE49-F238E27FC236}">
                <a16:creationId xmlns:a16="http://schemas.microsoft.com/office/drawing/2014/main" id="{4DE04813-0F02-432A-B63B-523AAF414965}"/>
              </a:ext>
            </a:extLst>
          </p:cNvPr>
          <p:cNvPicPr>
            <a:picLocks noChangeAspect="1"/>
          </p:cNvPicPr>
          <p:nvPr/>
        </p:nvPicPr>
        <p:blipFill rotWithShape="1">
          <a:blip r:embed="rId3">
            <a:extLst>
              <a:ext uri="{28A0092B-C50C-407E-A947-70E740481C1C}">
                <a14:useLocalDpi xmlns:a14="http://schemas.microsoft.com/office/drawing/2010/main" val="0"/>
              </a:ext>
            </a:extLst>
          </a:blip>
          <a:srcRect l="17633" t="32595" r="14580" b="36794"/>
          <a:stretch/>
        </p:blipFill>
        <p:spPr>
          <a:xfrm>
            <a:off x="5523631" y="1152114"/>
            <a:ext cx="5661024" cy="1917290"/>
          </a:xfrm>
          <a:prstGeom prst="rect">
            <a:avLst/>
          </a:prstGeom>
        </p:spPr>
      </p:pic>
      <p:pic>
        <p:nvPicPr>
          <p:cNvPr id="6" name="Picture 4" descr="http://farm3.static.flickr.com/2420/2105450676_db9ddf91b4.jpg">
            <a:extLst>
              <a:ext uri="{FF2B5EF4-FFF2-40B4-BE49-F238E27FC236}">
                <a16:creationId xmlns:a16="http://schemas.microsoft.com/office/drawing/2014/main" id="{EC3BCA59-71C2-458C-A7C6-9A8AF027AAD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899" b="10013"/>
          <a:stretch/>
        </p:blipFill>
        <p:spPr bwMode="auto">
          <a:xfrm>
            <a:off x="5812230" y="3193339"/>
            <a:ext cx="5083825" cy="2774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754721"/>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6" name="Google Shape;82;p15">
            <a:extLst>
              <a:ext uri="{FF2B5EF4-FFF2-40B4-BE49-F238E27FC236}">
                <a16:creationId xmlns:a16="http://schemas.microsoft.com/office/drawing/2014/main" id="{D1786CEE-AB46-4530-BFFB-92DCF1EE11F4}"/>
              </a:ext>
            </a:extLst>
          </p:cNvPr>
          <p:cNvSpPr txBox="1">
            <a:spLocks noGrp="1"/>
          </p:cNvSpPr>
          <p:nvPr>
            <p:ph type="title"/>
          </p:nvPr>
        </p:nvSpPr>
        <p:spPr>
          <a:xfrm>
            <a:off x="415600" y="842436"/>
            <a:ext cx="11360800" cy="763600"/>
          </a:xfrm>
          <a:prstGeom prst="rect">
            <a:avLst/>
          </a:prstGeom>
        </p:spPr>
        <p:txBody>
          <a:bodyPr spcFirstLastPara="1" vert="horz" wrap="square" lIns="121900" tIns="121900" rIns="121900" bIns="121900" rtlCol="0" anchor="t" anchorCtr="0">
            <a:noAutofit/>
          </a:bodyPr>
          <a:lstStyle/>
          <a:p>
            <a:pPr algn="ctr"/>
            <a:r>
              <a:rPr lang="en-SG" sz="3200" b="1" dirty="0">
                <a:latin typeface="Open Sans" panose="020B0604020202020204" charset="0"/>
                <a:ea typeface="Open Sans" panose="020B0604020202020204" charset="0"/>
                <a:cs typeface="Open Sans" panose="020B0604020202020204" charset="0"/>
              </a:rPr>
              <a:t>We will provide you these 3 types of boards</a:t>
            </a:r>
            <a:endParaRPr sz="3200" b="1" dirty="0">
              <a:latin typeface="Open Sans" panose="020B0604020202020204" charset="0"/>
              <a:ea typeface="Open Sans" panose="020B0604020202020204" charset="0"/>
              <a:cs typeface="Open Sans" panose="020B0604020202020204" charset="0"/>
            </a:endParaRPr>
          </a:p>
        </p:txBody>
      </p:sp>
      <p:sp>
        <p:nvSpPr>
          <p:cNvPr id="9" name="TextBox 8">
            <a:extLst>
              <a:ext uri="{FF2B5EF4-FFF2-40B4-BE49-F238E27FC236}">
                <a16:creationId xmlns:a16="http://schemas.microsoft.com/office/drawing/2014/main" id="{E0926B5F-DB21-47EF-801E-EA3EA6173882}"/>
              </a:ext>
            </a:extLst>
          </p:cNvPr>
          <p:cNvSpPr txBox="1"/>
          <p:nvPr/>
        </p:nvSpPr>
        <p:spPr>
          <a:xfrm>
            <a:off x="475248" y="4310466"/>
            <a:ext cx="3906628" cy="369332"/>
          </a:xfrm>
          <a:prstGeom prst="rect">
            <a:avLst/>
          </a:prstGeom>
          <a:noFill/>
        </p:spPr>
        <p:txBody>
          <a:bodyPr wrap="square" rtlCol="0">
            <a:spAutoFit/>
          </a:bodyPr>
          <a:lstStyle/>
          <a:p>
            <a:pPr algn="ctr"/>
            <a:r>
              <a:rPr lang="en-SG" dirty="0">
                <a:latin typeface="Open Sans" panose="020B0604020202020204" charset="0"/>
                <a:ea typeface="Open Sans" panose="020B0604020202020204" charset="0"/>
                <a:cs typeface="Open Sans" panose="020B0604020202020204" charset="0"/>
              </a:rPr>
              <a:t>Breadboard</a:t>
            </a:r>
          </a:p>
        </p:txBody>
      </p:sp>
      <p:sp>
        <p:nvSpPr>
          <p:cNvPr id="10" name="TextBox 9">
            <a:extLst>
              <a:ext uri="{FF2B5EF4-FFF2-40B4-BE49-F238E27FC236}">
                <a16:creationId xmlns:a16="http://schemas.microsoft.com/office/drawing/2014/main" id="{B36BABA7-F433-43D9-BBA6-62A2779C55FB}"/>
              </a:ext>
            </a:extLst>
          </p:cNvPr>
          <p:cNvSpPr txBox="1"/>
          <p:nvPr/>
        </p:nvSpPr>
        <p:spPr>
          <a:xfrm>
            <a:off x="4761059" y="4316056"/>
            <a:ext cx="3721106" cy="369332"/>
          </a:xfrm>
          <a:prstGeom prst="rect">
            <a:avLst/>
          </a:prstGeom>
          <a:noFill/>
        </p:spPr>
        <p:txBody>
          <a:bodyPr wrap="square" rtlCol="0">
            <a:spAutoFit/>
          </a:bodyPr>
          <a:lstStyle/>
          <a:p>
            <a:pPr algn="ctr"/>
            <a:r>
              <a:rPr lang="en-SG" dirty="0">
                <a:latin typeface="Open Sans" panose="020B0604020202020204" charset="0"/>
                <a:ea typeface="Open Sans" panose="020B0604020202020204" charset="0"/>
                <a:cs typeface="Open Sans" panose="020B0604020202020204" charset="0"/>
              </a:rPr>
              <a:t>Stripboard</a:t>
            </a:r>
          </a:p>
        </p:txBody>
      </p:sp>
      <p:pic>
        <p:nvPicPr>
          <p:cNvPr id="5122" name="Picture 2" descr="Image result for perfboard">
            <a:extLst>
              <a:ext uri="{FF2B5EF4-FFF2-40B4-BE49-F238E27FC236}">
                <a16:creationId xmlns:a16="http://schemas.microsoft.com/office/drawing/2014/main" id="{60A0D886-0859-44FF-83E9-3CD1DA5B9A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61431" y="2073298"/>
            <a:ext cx="2972736" cy="222955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breadboard">
            <a:extLst>
              <a:ext uri="{FF2B5EF4-FFF2-40B4-BE49-F238E27FC236}">
                <a16:creationId xmlns:a16="http://schemas.microsoft.com/office/drawing/2014/main" id="{3E97940F-42D6-449B-9287-BA46F935F4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247" y="2105371"/>
            <a:ext cx="3906629" cy="2197479"/>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Image result for stripboard">
            <a:extLst>
              <a:ext uri="{FF2B5EF4-FFF2-40B4-BE49-F238E27FC236}">
                <a16:creationId xmlns:a16="http://schemas.microsoft.com/office/drawing/2014/main" id="{9E13E1AB-763E-406C-A3F5-086016B8884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630" t="2942" r="2498" b="6689"/>
          <a:stretch/>
        </p:blipFill>
        <p:spPr bwMode="auto">
          <a:xfrm flipH="1">
            <a:off x="4761059" y="1994439"/>
            <a:ext cx="3721106" cy="230841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8E826F0-D793-4F6A-8127-61D7311A9215}"/>
              </a:ext>
            </a:extLst>
          </p:cNvPr>
          <p:cNvSpPr txBox="1"/>
          <p:nvPr/>
        </p:nvSpPr>
        <p:spPr>
          <a:xfrm>
            <a:off x="8961431" y="4310466"/>
            <a:ext cx="2972736" cy="369332"/>
          </a:xfrm>
          <a:prstGeom prst="rect">
            <a:avLst/>
          </a:prstGeom>
          <a:noFill/>
        </p:spPr>
        <p:txBody>
          <a:bodyPr wrap="square" rtlCol="0">
            <a:spAutoFit/>
          </a:bodyPr>
          <a:lstStyle/>
          <a:p>
            <a:pPr algn="ctr"/>
            <a:r>
              <a:rPr lang="en-SG" dirty="0" err="1">
                <a:latin typeface="Open Sans" panose="020B0604020202020204" charset="0"/>
                <a:ea typeface="Open Sans" panose="020B0604020202020204" charset="0"/>
                <a:cs typeface="Open Sans" panose="020B0604020202020204" charset="0"/>
              </a:rPr>
              <a:t>Perfboard</a:t>
            </a:r>
            <a:endParaRPr lang="en-SG"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952360416"/>
      </p:ext>
    </p:extLst>
  </p:cSld>
  <p:clrMapOvr>
    <a:masterClrMapping/>
  </p:clrMapOvr>
  <mc:AlternateContent xmlns:mc="http://schemas.openxmlformats.org/markup-compatibility/2006">
    <mc:Choice xmlns:p14="http://schemas.microsoft.com/office/powerpoint/2010/main" Requires="p14">
      <p:transition p14:dur="250">
        <p:wipe/>
      </p:transition>
    </mc:Choice>
    <mc:Fallback>
      <p:transition>
        <p:wipe/>
      </p:transition>
    </mc:Fallback>
  </mc:AlternateContent>
</p:sld>
</file>

<file path=ppt/theme/theme1.xml><?xml version="1.0" encoding="utf-8"?>
<a:theme xmlns:a="http://schemas.openxmlformats.org/drawingml/2006/main" name="Escendo 2019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A4533591829D747A635AD54B853D786" ma:contentTypeVersion="11" ma:contentTypeDescription="Create a new document." ma:contentTypeScope="" ma:versionID="64cf2da112fb5d2c8759962f98fcadc8">
  <xsd:schema xmlns:xsd="http://www.w3.org/2001/XMLSchema" xmlns:xs="http://www.w3.org/2001/XMLSchema" xmlns:p="http://schemas.microsoft.com/office/2006/metadata/properties" xmlns:ns3="6644aa08-b574-4531-97e1-008637aa016d" xmlns:ns4="7a1fccbf-10fe-4139-a17c-ab06ab364a50" targetNamespace="http://schemas.microsoft.com/office/2006/metadata/properties" ma:root="true" ma:fieldsID="218ca74e5b2a7cbb42770a30caf7fc97" ns3:_="" ns4:_="">
    <xsd:import namespace="6644aa08-b574-4531-97e1-008637aa016d"/>
    <xsd:import namespace="7a1fccbf-10fe-4139-a17c-ab06ab364a50"/>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4:SharedWithUsers" minOccurs="0"/>
                <xsd:element ref="ns4:SharedWithDetails" minOccurs="0"/>
                <xsd:element ref="ns4:SharingHintHash" minOccurs="0"/>
                <xsd:element ref="ns3:MediaServiceOCR"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44aa08-b574-4531-97e1-008637aa016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a1fccbf-10fe-4139-a17c-ab06ab364a5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CBD0357-590C-435C-8810-9A9D31DFF4B7}">
  <ds:schemaRefs>
    <ds:schemaRef ds:uri="http://schemas.microsoft.com/sharepoint/v3/contenttype/forms"/>
  </ds:schemaRefs>
</ds:datastoreItem>
</file>

<file path=customXml/itemProps2.xml><?xml version="1.0" encoding="utf-8"?>
<ds:datastoreItem xmlns:ds="http://schemas.openxmlformats.org/officeDocument/2006/customXml" ds:itemID="{E4FA20F5-CBFB-4E38-B2CB-42DD9570C1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44aa08-b574-4531-97e1-008637aa016d"/>
    <ds:schemaRef ds:uri="7a1fccbf-10fe-4139-a17c-ab06ab364a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D9ADF94-24D0-4902-8602-4B65873F10D5}">
  <ds:schemaRefs>
    <ds:schemaRef ds:uri="6644aa08-b574-4531-97e1-008637aa016d"/>
    <ds:schemaRef ds:uri="http://schemas.microsoft.com/office/2006/documentManagement/types"/>
    <ds:schemaRef ds:uri="7a1fccbf-10fe-4139-a17c-ab06ab364a50"/>
    <ds:schemaRef ds:uri="http://purl.org/dc/terms/"/>
    <ds:schemaRef ds:uri="http://www.w3.org/XML/1998/namespace"/>
    <ds:schemaRef ds:uri="http://schemas.microsoft.com/office/2006/metadata/properties"/>
    <ds:schemaRef ds:uri="http://purl.org/dc/elements/1.1/"/>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2552</TotalTime>
  <Words>1168</Words>
  <Application>Microsoft Office PowerPoint</Application>
  <PresentationFormat>Widescreen</PresentationFormat>
  <Paragraphs>171</Paragraphs>
  <Slides>50</Slides>
  <Notes>28</Notes>
  <HiddenSlides>1</HiddenSlides>
  <MMClips>8</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50</vt:i4>
      </vt:variant>
    </vt:vector>
  </HeadingPairs>
  <TitlesOfParts>
    <vt:vector size="60" baseType="lpstr">
      <vt:lpstr>Arial</vt:lpstr>
      <vt:lpstr>Calibri</vt:lpstr>
      <vt:lpstr>Courier New</vt:lpstr>
      <vt:lpstr>Eras Bold ITC</vt:lpstr>
      <vt:lpstr>Open Sans</vt:lpstr>
      <vt:lpstr>Open Sans Light</vt:lpstr>
      <vt:lpstr>Questrial</vt:lpstr>
      <vt:lpstr>Roboto</vt:lpstr>
      <vt:lpstr>Verdana</vt:lpstr>
      <vt:lpstr>Escendo 2019 Theme</vt:lpstr>
      <vt:lpstr>Workshop 1</vt:lpstr>
      <vt:lpstr>Introduction to Basic Hardware</vt:lpstr>
      <vt:lpstr>Wire Cutter (Fun Fact)</vt:lpstr>
      <vt:lpstr>Wire Stripper (Fun Fact)</vt:lpstr>
      <vt:lpstr>Prototyping Board (Types)</vt:lpstr>
      <vt:lpstr>Prototyping Board (Breadboard)</vt:lpstr>
      <vt:lpstr>Prototyping Board (Stripboard)</vt:lpstr>
      <vt:lpstr>Prototyping Board (Perfboard)</vt:lpstr>
      <vt:lpstr>We will provide you these 3 types of boards</vt:lpstr>
      <vt:lpstr>Soldering</vt:lpstr>
      <vt:lpstr>Soldering Iron (Construction)</vt:lpstr>
      <vt:lpstr>Soldering Techniques- sequence</vt:lpstr>
      <vt:lpstr>Soldering Techniques</vt:lpstr>
      <vt:lpstr>Soldering Techniques – Stability</vt:lpstr>
      <vt:lpstr>Soldering Techniques - Stability</vt:lpstr>
      <vt:lpstr>Soldering Iron (How to Clean Your Iron Tip)</vt:lpstr>
      <vt:lpstr>Desoldering</vt:lpstr>
      <vt:lpstr>Desoldering Techniques (Hand Pump)</vt:lpstr>
      <vt:lpstr>Desoldering Techniques (Solder Bridge)</vt:lpstr>
      <vt:lpstr>Troubleshooting Circuit</vt:lpstr>
      <vt:lpstr> Circuit Troubleshooting - Mentality</vt:lpstr>
      <vt:lpstr> Circuit Troubleshooting - Mentality</vt:lpstr>
      <vt:lpstr> Circuit Troubleshooting - Mentality</vt:lpstr>
      <vt:lpstr> Circuit Troubleshooting - Mentality</vt:lpstr>
      <vt:lpstr> Circuit Troubleshooting - Multimeter</vt:lpstr>
      <vt:lpstr> Circuit Troubleshooting - Mentality</vt:lpstr>
      <vt:lpstr>Introduction to Arduino</vt:lpstr>
      <vt:lpstr>What is          ? </vt:lpstr>
      <vt:lpstr>What is          ? </vt:lpstr>
      <vt:lpstr>PowerPoint Presentation</vt:lpstr>
      <vt:lpstr>Assumption:  You know basic concept of programming, such as variables, functions, if else, for loop, while loop, etc.</vt:lpstr>
      <vt:lpstr>Getting Started!</vt:lpstr>
      <vt:lpstr>PowerPoint Presentation</vt:lpstr>
      <vt:lpstr>Getting Started!</vt:lpstr>
      <vt:lpstr>Getting Started!</vt:lpstr>
      <vt:lpstr>Blinking LED</vt:lpstr>
      <vt:lpstr>Reading from a Button</vt:lpstr>
      <vt:lpstr>Reading from a Button</vt:lpstr>
      <vt:lpstr>This feature is very useful in debugging (e.g. print value of variables, sensor reading, etc.).  You can also print texts, e.g.   Serial.print(“Hello! I am:”);  Serial.println(my_name);  The ‘ln’ means going to a new line after printing.</vt:lpstr>
      <vt:lpstr>Challenge - Reading from a Button</vt:lpstr>
      <vt:lpstr>Coding for a specific task can get daunting or tedious!  Libraries to the rescue!  Basically, we are using codes that others have written and shared, so we don’t have to code from scratch to do a specific task.</vt:lpstr>
      <vt:lpstr>Example: Controlling an LED strip.  This is very challenging to code from zero! (need to know LED hardware specification, AVR-C, assembly, direct register access, etc.)  Using libraries, the complexity is down to just several lines of codes.  We’ll use a neat library called FastLED.</vt:lpstr>
      <vt:lpstr>Using Libraries: LED Strip</vt:lpstr>
      <vt:lpstr>Adding FastLED Library</vt:lpstr>
      <vt:lpstr>LED Strip</vt:lpstr>
      <vt:lpstr>LED Strip</vt:lpstr>
      <vt:lpstr>What’s next? Explore!</vt:lpstr>
      <vt:lpstr>Remember, these are your best friends:  - Google - Arduino Reference (arduino.cc/reference/en/) - Built-in example codes</vt:lpstr>
      <vt:lpstr>PowerPoint Presentation</vt:lpstr>
      <vt:lpstr>Thank You Happy Making!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Hardware Workshop</dc:title>
  <dc:creator>YuCong Liu</dc:creator>
  <cp:lastModifiedBy>#ANDRIAN HUANG#</cp:lastModifiedBy>
  <cp:revision>164</cp:revision>
  <dcterms:created xsi:type="dcterms:W3CDTF">2018-12-14T16:21:07Z</dcterms:created>
  <dcterms:modified xsi:type="dcterms:W3CDTF">2019-12-11T23:58:31Z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0x0101009A4533591829D747A635AD54B853D786</vt:lpwstr>
  </property>
</Properties>
</file>

<file path=docProps/thumbnail.jpeg>
</file>